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sldIdLst>
    <p:sldId id="283" r:id="rId2"/>
    <p:sldId id="329" r:id="rId3"/>
    <p:sldId id="284" r:id="rId4"/>
    <p:sldId id="285" r:id="rId5"/>
    <p:sldId id="286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4" r:id="rId22"/>
    <p:sldId id="303" r:id="rId23"/>
    <p:sldId id="305" r:id="rId24"/>
    <p:sldId id="306" r:id="rId25"/>
    <p:sldId id="308" r:id="rId26"/>
    <p:sldId id="307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74" r:id="rId42"/>
    <p:sldId id="324" r:id="rId43"/>
    <p:sldId id="325" r:id="rId44"/>
    <p:sldId id="364" r:id="rId45"/>
    <p:sldId id="327" r:id="rId46"/>
    <p:sldId id="328" r:id="rId47"/>
    <p:sldId id="330" r:id="rId48"/>
    <p:sldId id="331" r:id="rId49"/>
    <p:sldId id="375" r:id="rId50"/>
    <p:sldId id="333" r:id="rId51"/>
    <p:sldId id="334" r:id="rId52"/>
    <p:sldId id="335" r:id="rId53"/>
    <p:sldId id="366" r:id="rId54"/>
    <p:sldId id="337" r:id="rId55"/>
    <p:sldId id="338" r:id="rId56"/>
    <p:sldId id="339" r:id="rId57"/>
    <p:sldId id="340" r:id="rId58"/>
    <p:sldId id="341" r:id="rId59"/>
    <p:sldId id="342" r:id="rId60"/>
    <p:sldId id="357" r:id="rId61"/>
    <p:sldId id="343" r:id="rId62"/>
    <p:sldId id="344" r:id="rId63"/>
    <p:sldId id="367" r:id="rId64"/>
    <p:sldId id="346" r:id="rId65"/>
    <p:sldId id="369" r:id="rId66"/>
    <p:sldId id="348" r:id="rId67"/>
    <p:sldId id="349" r:id="rId68"/>
    <p:sldId id="370" r:id="rId69"/>
    <p:sldId id="371" r:id="rId70"/>
    <p:sldId id="352" r:id="rId71"/>
    <p:sldId id="372" r:id="rId72"/>
    <p:sldId id="354" r:id="rId73"/>
    <p:sldId id="355" r:id="rId74"/>
    <p:sldId id="356" r:id="rId75"/>
    <p:sldId id="358" r:id="rId76"/>
    <p:sldId id="359" r:id="rId77"/>
    <p:sldId id="361" r:id="rId78"/>
    <p:sldId id="360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onsolas" panose="020B0609020204030204" pitchFamily="49" charset="0"/>
      <p:regular r:id="rId85"/>
      <p:bold r:id="rId86"/>
      <p:italic r:id="rId87"/>
      <p:boldItalic r:id="rId88"/>
    </p:embeddedFont>
    <p:embeddedFont>
      <p:font typeface="Roboto Condensed" panose="02000000000000000000" pitchFamily="2" charset="0"/>
      <p:regular r:id="rId89"/>
      <p:bold r:id="rId90"/>
      <p:italic r:id="rId91"/>
      <p:boldItalic r:id="rId92"/>
    </p:embeddedFont>
    <p:embeddedFont>
      <p:font typeface="Roboto Condensed Light" panose="02000000000000000000" pitchFamily="2" charset="0"/>
      <p:regular r:id="rId93"/>
      <p:italic r:id="rId94"/>
    </p:embeddedFont>
    <p:embeddedFont>
      <p:font typeface="verdana" panose="020B0604030504040204" pitchFamily="34" charset="0"/>
      <p:regular r:id="rId95"/>
      <p:bold r:id="rId96"/>
      <p:italic r:id="rId97"/>
      <p:boldItalic r:id="rId98"/>
    </p:embeddedFont>
    <p:embeddedFont>
      <p:font typeface="Wingdings 3" panose="05040102010807070707" pitchFamily="18" charset="2"/>
      <p:regular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4WaXiXbyzng1lht42eET7A==" hashData="uIJgrm0YMvn8t211ja78Bfj9/fgnxKmnT3ALIZvFcwYoywtzWOqEqLQNjxWJxsxDpvo++5D7mAuV6IjgxF69P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24F"/>
    <a:srgbClr val="301B92"/>
    <a:srgbClr val="673BB7"/>
    <a:srgbClr val="607D8B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17-03-2021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1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JDBC Programming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2 – JDBC Programming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JDBC Programming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JDBC Programming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JDBC Programming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JDBC Programming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17-03-2021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Unit-2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JDBC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Jayesh.vagadiya@darshan.ac.in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9537133260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Jayesh D. </a:t>
            </a:r>
            <a:r>
              <a:rPr lang="en-US" dirty="0" err="1"/>
              <a:t>Vagadiya</a:t>
            </a:r>
            <a:endParaRPr lang="en-US" dirty="0"/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Advanced java Programming</a:t>
            </a:r>
            <a:r>
              <a:rPr lang="en-US" dirty="0"/>
              <a:t> 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#3160707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37E7540-5985-724C-9145-5232A5F10A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33D4-BD4A-184C-AD8A-016A2136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1B0A1-1C1F-4C4B-8891-2D9E844EF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API</a:t>
            </a:r>
            <a:r>
              <a:rPr lang="en-US" b="1" dirty="0"/>
              <a:t>:</a:t>
            </a:r>
            <a:r>
              <a:rPr lang="en-US" dirty="0"/>
              <a:t> Set of interfaces independent of the RDBMS</a:t>
            </a:r>
          </a:p>
          <a:p>
            <a:r>
              <a:rPr lang="en-US" b="1" dirty="0">
                <a:solidFill>
                  <a:schemeClr val="accent6"/>
                </a:solidFill>
              </a:rPr>
              <a:t>Driver</a:t>
            </a:r>
            <a:r>
              <a:rPr lang="en-US" b="1" dirty="0"/>
              <a:t>:</a:t>
            </a:r>
            <a:r>
              <a:rPr lang="en-US" dirty="0"/>
              <a:t> RDBMS-specific implementation of API interfaces e.g. Oracle, DB2, MySQL, etc.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CF34AC-CFE8-6D4C-80CA-349EBA659CF7}"/>
              </a:ext>
            </a:extLst>
          </p:cNvPr>
          <p:cNvSpPr/>
          <p:nvPr/>
        </p:nvSpPr>
        <p:spPr>
          <a:xfrm>
            <a:off x="1839685" y="2057400"/>
            <a:ext cx="8305800" cy="1371600"/>
          </a:xfrm>
          <a:prstGeom prst="roundRect">
            <a:avLst/>
          </a:prstGeom>
          <a:solidFill>
            <a:schemeClr val="tx1">
              <a:lumMod val="10000"/>
              <a:lumOff val="90000"/>
              <a:alpha val="12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</a:rPr>
              <a:t>Just like Java aims for “</a:t>
            </a:r>
            <a:r>
              <a:rPr lang="en-US" sz="2800" b="1" i="1" dirty="0">
                <a:solidFill>
                  <a:schemeClr val="accent6"/>
                </a:solidFill>
              </a:rPr>
              <a:t>Write once, Run anywhere</a:t>
            </a:r>
            <a:r>
              <a:rPr lang="en-US" sz="2800" b="1" i="1" dirty="0">
                <a:solidFill>
                  <a:schemeClr val="tx1"/>
                </a:solidFill>
              </a:rPr>
              <a:t>", </a:t>
            </a:r>
          </a:p>
          <a:p>
            <a:pPr algn="ctr"/>
            <a:r>
              <a:rPr lang="en-US" sz="2800" b="1" i="1" dirty="0">
                <a:solidFill>
                  <a:schemeClr val="tx1"/>
                </a:solidFill>
              </a:rPr>
              <a:t>JDBC strives for “</a:t>
            </a:r>
            <a:r>
              <a:rPr lang="en-US" sz="2800" b="1" i="1" dirty="0">
                <a:solidFill>
                  <a:schemeClr val="accent6"/>
                </a:solidFill>
              </a:rPr>
              <a:t>Write once, Run with any database</a:t>
            </a:r>
            <a:r>
              <a:rPr lang="en-US" sz="2800" b="1" i="1" dirty="0">
                <a:solidFill>
                  <a:schemeClr val="tx1"/>
                </a:solidFill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228577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09E1-8436-CC45-8184-51B882AD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JDBC Driver: Type 1 (JDBC-ODBC Driver)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CED7F-8122-0841-9BBC-68E9B7B0F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support for </a:t>
            </a:r>
            <a:r>
              <a:rPr lang="en-US" dirty="0">
                <a:solidFill>
                  <a:schemeClr val="accent6"/>
                </a:solidFill>
              </a:rPr>
              <a:t>ODBC</a:t>
            </a:r>
          </a:p>
          <a:p>
            <a:r>
              <a:rPr lang="en-US" dirty="0"/>
              <a:t>Not portable</a:t>
            </a:r>
          </a:p>
          <a:p>
            <a:r>
              <a:rPr lang="en-US" dirty="0"/>
              <a:t>Translate </a:t>
            </a:r>
            <a:r>
              <a:rPr lang="en-US" dirty="0">
                <a:solidFill>
                  <a:schemeClr val="accent6"/>
                </a:solidFill>
              </a:rPr>
              <a:t>JDBC</a:t>
            </a:r>
            <a:r>
              <a:rPr lang="en-US" dirty="0"/>
              <a:t> calls into </a:t>
            </a:r>
            <a:r>
              <a:rPr lang="en-US" dirty="0">
                <a:solidFill>
                  <a:schemeClr val="accent6"/>
                </a:solidFill>
              </a:rPr>
              <a:t>ODBC</a:t>
            </a:r>
            <a:r>
              <a:rPr lang="en-US" dirty="0"/>
              <a:t> calls and use </a:t>
            </a:r>
            <a:r>
              <a:rPr lang="en-US" dirty="0">
                <a:solidFill>
                  <a:schemeClr val="accent6"/>
                </a:solidFill>
              </a:rPr>
              <a:t>Windows ODBC </a:t>
            </a:r>
            <a:r>
              <a:rPr lang="en-US" dirty="0"/>
              <a:t>built in drivers</a:t>
            </a:r>
          </a:p>
          <a:p>
            <a:r>
              <a:rPr lang="en-US" dirty="0"/>
              <a:t>ODBC must be set up on every client </a:t>
            </a:r>
          </a:p>
          <a:p>
            <a:pPr lvl="1"/>
            <a:r>
              <a:rPr lang="en-US" dirty="0"/>
              <a:t>for server side servlets ODBC must be set up on web server</a:t>
            </a:r>
          </a:p>
          <a:p>
            <a:r>
              <a:rPr lang="en-US" dirty="0"/>
              <a:t>driver </a:t>
            </a:r>
            <a:r>
              <a:rPr lang="en-US" dirty="0" err="1"/>
              <a:t>sun.jdbc.odbc.JdbcOdbc</a:t>
            </a:r>
            <a:r>
              <a:rPr lang="en-US" dirty="0"/>
              <a:t> provided by </a:t>
            </a:r>
            <a:r>
              <a:rPr lang="en-US" dirty="0" err="1"/>
              <a:t>JavaSoft</a:t>
            </a:r>
            <a:r>
              <a:rPr lang="en-US" dirty="0"/>
              <a:t> with JDK</a:t>
            </a:r>
          </a:p>
          <a:p>
            <a:r>
              <a:rPr lang="en-US" dirty="0"/>
              <a:t>No support from </a:t>
            </a:r>
            <a:r>
              <a:rPr lang="en-US" dirty="0">
                <a:solidFill>
                  <a:schemeClr val="accent6"/>
                </a:solidFill>
              </a:rPr>
              <a:t>JDK 1.8 (Java 8) </a:t>
            </a:r>
          </a:p>
          <a:p>
            <a:pPr marL="0" indent="0">
              <a:buNone/>
            </a:pPr>
            <a:r>
              <a:rPr lang="en-US" dirty="0"/>
              <a:t>E.g. MS Access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6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798F-EDBD-7E43-9369-96825E71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1 (JDBC-ODBC Driver)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E8DE8F-A59C-7446-9B5A-1CBB6FFF98E8}"/>
              </a:ext>
            </a:extLst>
          </p:cNvPr>
          <p:cNvSpPr/>
          <p:nvPr/>
        </p:nvSpPr>
        <p:spPr>
          <a:xfrm>
            <a:off x="2705100" y="990600"/>
            <a:ext cx="6781800" cy="312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ACC05D-7BE7-6049-8A24-FF600F9212C7}"/>
              </a:ext>
            </a:extLst>
          </p:cNvPr>
          <p:cNvSpPr/>
          <p:nvPr/>
        </p:nvSpPr>
        <p:spPr>
          <a:xfrm>
            <a:off x="3003176" y="1524000"/>
            <a:ext cx="2819400" cy="243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902187-D109-7D47-A6AE-60006F00D262}"/>
              </a:ext>
            </a:extLst>
          </p:cNvPr>
          <p:cNvSpPr/>
          <p:nvPr/>
        </p:nvSpPr>
        <p:spPr>
          <a:xfrm>
            <a:off x="3307976" y="2045074"/>
            <a:ext cx="2209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Application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1BFAD-48E3-A847-9299-2E84CC992B07}"/>
              </a:ext>
            </a:extLst>
          </p:cNvPr>
          <p:cNvSpPr/>
          <p:nvPr/>
        </p:nvSpPr>
        <p:spPr>
          <a:xfrm>
            <a:off x="3327026" y="2883274"/>
            <a:ext cx="2171700" cy="77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Type 1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JDBC ODBC Bridge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246E6-4276-3648-9234-CD5107C23CF3}"/>
              </a:ext>
            </a:extLst>
          </p:cNvPr>
          <p:cNvSpPr/>
          <p:nvPr/>
        </p:nvSpPr>
        <p:spPr>
          <a:xfrm>
            <a:off x="6515100" y="2883274"/>
            <a:ext cx="1447800" cy="107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ODBC Driver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5E55D4-28E9-A947-90E8-99224206888C}"/>
              </a:ext>
            </a:extLst>
          </p:cNvPr>
          <p:cNvSpPr/>
          <p:nvPr/>
        </p:nvSpPr>
        <p:spPr>
          <a:xfrm>
            <a:off x="6515100" y="1499348"/>
            <a:ext cx="1447800" cy="107912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DB Vendor Driver</a:t>
            </a:r>
          </a:p>
        </p:txBody>
      </p:sp>
      <p:sp>
        <p:nvSpPr>
          <p:cNvPr id="10" name="Flowchart: Magnetic Disk 10">
            <a:extLst>
              <a:ext uri="{FF2B5EF4-FFF2-40B4-BE49-F238E27FC236}">
                <a16:creationId xmlns:a16="http://schemas.microsoft.com/office/drawing/2014/main" id="{ACC4E40E-4CF0-3E44-BCA8-DB7CA35E61CB}"/>
              </a:ext>
            </a:extLst>
          </p:cNvPr>
          <p:cNvSpPr/>
          <p:nvPr/>
        </p:nvSpPr>
        <p:spPr>
          <a:xfrm>
            <a:off x="8191500" y="2971800"/>
            <a:ext cx="1139638" cy="99060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Local DBMS</a:t>
            </a:r>
          </a:p>
        </p:txBody>
      </p:sp>
      <p:sp>
        <p:nvSpPr>
          <p:cNvPr id="11" name="Flowchart: Magnetic Disk 11">
            <a:extLst>
              <a:ext uri="{FF2B5EF4-FFF2-40B4-BE49-F238E27FC236}">
                <a16:creationId xmlns:a16="http://schemas.microsoft.com/office/drawing/2014/main" id="{703427C1-73CB-C64D-A57C-A1D6EA77069E}"/>
              </a:ext>
            </a:extLst>
          </p:cNvPr>
          <p:cNvSpPr/>
          <p:nvPr/>
        </p:nvSpPr>
        <p:spPr>
          <a:xfrm>
            <a:off x="4610100" y="4702582"/>
            <a:ext cx="1447800" cy="114570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agnetic Disk 12">
            <a:extLst>
              <a:ext uri="{FF2B5EF4-FFF2-40B4-BE49-F238E27FC236}">
                <a16:creationId xmlns:a16="http://schemas.microsoft.com/office/drawing/2014/main" id="{AA11C929-705E-3344-B4EE-B8279B050520}"/>
              </a:ext>
            </a:extLst>
          </p:cNvPr>
          <p:cNvSpPr/>
          <p:nvPr/>
        </p:nvSpPr>
        <p:spPr>
          <a:xfrm>
            <a:off x="5600700" y="4702581"/>
            <a:ext cx="1447800" cy="114570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9CACB-E3AB-5A4B-8DE0-479E8378E27E}"/>
              </a:ext>
            </a:extLst>
          </p:cNvPr>
          <p:cNvSpPr txBox="1"/>
          <p:nvPr/>
        </p:nvSpPr>
        <p:spPr>
          <a:xfrm>
            <a:off x="5160309" y="1019145"/>
            <a:ext cx="187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Local Computer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C96CD-8CF8-AE4D-8408-899DF02F664F}"/>
              </a:ext>
            </a:extLst>
          </p:cNvPr>
          <p:cNvSpPr txBox="1"/>
          <p:nvPr/>
        </p:nvSpPr>
        <p:spPr>
          <a:xfrm>
            <a:off x="3483908" y="1557027"/>
            <a:ext cx="1964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Java Application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B7839-C836-EC45-BC38-35BDFDD0C620}"/>
              </a:ext>
            </a:extLst>
          </p:cNvPr>
          <p:cNvSpPr txBox="1"/>
          <p:nvPr/>
        </p:nvSpPr>
        <p:spPr>
          <a:xfrm>
            <a:off x="5013110" y="5848290"/>
            <a:ext cx="192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Database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C6FB31-1D35-3D4C-9C6C-93B7ECD17AD4}"/>
              </a:ext>
            </a:extLst>
          </p:cNvPr>
          <p:cNvSpPr txBox="1"/>
          <p:nvPr/>
        </p:nvSpPr>
        <p:spPr>
          <a:xfrm>
            <a:off x="3086100" y="4147827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Vendor Specific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521F-60B6-C64F-96F0-55B58BBA802D}"/>
              </a:ext>
            </a:extLst>
          </p:cNvPr>
          <p:cNvSpPr txBox="1"/>
          <p:nvPr/>
        </p:nvSpPr>
        <p:spPr>
          <a:xfrm>
            <a:off x="5942320" y="4152310"/>
            <a:ext cx="285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Network Communication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DA9236-FAD9-3A4C-B2FC-0CA8CB1B56A7}"/>
              </a:ext>
            </a:extLst>
          </p:cNvPr>
          <p:cNvCxnSpPr>
            <a:endCxn id="7" idx="0"/>
          </p:cNvCxnSpPr>
          <p:nvPr/>
        </p:nvCxnSpPr>
        <p:spPr>
          <a:xfrm>
            <a:off x="4412876" y="2552700"/>
            <a:ext cx="0" cy="330574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C8849F-2B59-F441-9F1E-52F78BC109D3}"/>
              </a:ext>
            </a:extLst>
          </p:cNvPr>
          <p:cNvCxnSpPr>
            <a:stCxn id="7" idx="3"/>
          </p:cNvCxnSpPr>
          <p:nvPr/>
        </p:nvCxnSpPr>
        <p:spPr>
          <a:xfrm>
            <a:off x="5498726" y="3270437"/>
            <a:ext cx="1016374" cy="6163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47F71A-5BF3-E347-92D6-E9F41BD620AC}"/>
              </a:ext>
            </a:extLst>
          </p:cNvPr>
          <p:cNvCxnSpPr/>
          <p:nvPr/>
        </p:nvCxnSpPr>
        <p:spPr>
          <a:xfrm>
            <a:off x="7277100" y="2552700"/>
            <a:ext cx="0" cy="330574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0C83DC8-6321-6D4C-8ED3-ECE3156C7C1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962900" y="2038911"/>
            <a:ext cx="798419" cy="932889"/>
          </a:xfrm>
          <a:prstGeom prst="bentConnector2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A6C7A2-06BE-E047-AF71-82CB6BCEDC8F}"/>
              </a:ext>
            </a:extLst>
          </p:cNvPr>
          <p:cNvCxnSpPr/>
          <p:nvPr/>
        </p:nvCxnSpPr>
        <p:spPr>
          <a:xfrm>
            <a:off x="5822576" y="4114800"/>
            <a:ext cx="0" cy="587781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31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335F4-276F-2C46-9A9F-69488A83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1 (JDBC-ODBC Driver)</a:t>
            </a:r>
          </a:p>
        </p:txBody>
      </p:sp>
      <p:pic>
        <p:nvPicPr>
          <p:cNvPr id="4" name="Type1Driver">
            <a:hlinkClick r:id="" action="ppaction://media"/>
            <a:extLst>
              <a:ext uri="{FF2B5EF4-FFF2-40B4-BE49-F238E27FC236}">
                <a16:creationId xmlns:a16="http://schemas.microsoft.com/office/drawing/2014/main" id="{BB6C1873-B5D6-D641-8817-8B185E9A2E9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419" end="0.62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780" y="863600"/>
            <a:ext cx="8909825" cy="5591175"/>
          </a:xfrm>
        </p:spPr>
      </p:pic>
    </p:spTree>
    <p:extLst>
      <p:ext uri="{BB962C8B-B14F-4D97-AF65-F5344CB8AC3E}">
        <p14:creationId xmlns:p14="http://schemas.microsoft.com/office/powerpoint/2010/main" val="157577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10B-FFE4-024E-9C12-B97E215A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1 (JDBC-ODBC Driver)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3FF4-1AB8-424E-8214-984D8F3E6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Advantages :</a:t>
            </a:r>
          </a:p>
          <a:p>
            <a:r>
              <a:rPr lang="en-US" dirty="0"/>
              <a:t>Allow  to communicate with all database supported by ODBC driver</a:t>
            </a:r>
          </a:p>
          <a:p>
            <a:pPr lvl="0"/>
            <a:r>
              <a:rPr lang="en-US" dirty="0"/>
              <a:t>It is vendor independent driver </a:t>
            </a:r>
          </a:p>
          <a:p>
            <a:pPr>
              <a:buNone/>
            </a:pPr>
            <a:r>
              <a:rPr lang="en-US" b="1" dirty="0"/>
              <a:t>Disadvantages:</a:t>
            </a:r>
            <a:endParaRPr lang="en-US" dirty="0"/>
          </a:p>
          <a:p>
            <a:pPr lvl="0"/>
            <a:r>
              <a:rPr lang="en-US" dirty="0"/>
              <a:t>Due to large number of translations, </a:t>
            </a:r>
            <a:r>
              <a:rPr lang="en-US" b="1" dirty="0">
                <a:solidFill>
                  <a:schemeClr val="accent6"/>
                </a:solidFill>
              </a:rPr>
              <a:t>execution speed </a:t>
            </a:r>
            <a:r>
              <a:rPr lang="en-US" dirty="0"/>
              <a:t>is decreased</a:t>
            </a:r>
          </a:p>
          <a:p>
            <a:pPr lvl="0"/>
            <a:r>
              <a:rPr lang="en-US" dirty="0"/>
              <a:t>Dependent on the ODBC driver</a:t>
            </a:r>
          </a:p>
          <a:p>
            <a:pPr lvl="0"/>
            <a:r>
              <a:rPr lang="en-US" dirty="0"/>
              <a:t>ODBC binary code or ODBC client </a:t>
            </a:r>
            <a:r>
              <a:rPr lang="en-US" b="1" dirty="0">
                <a:solidFill>
                  <a:schemeClr val="accent6"/>
                </a:solidFill>
              </a:rPr>
              <a:t>library to be installed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in every client machine</a:t>
            </a:r>
          </a:p>
          <a:p>
            <a:pPr lvl="0"/>
            <a:r>
              <a:rPr lang="en-US" dirty="0"/>
              <a:t>Uses java native interface to make ODBC call</a:t>
            </a:r>
          </a:p>
          <a:p>
            <a:pPr marL="0" lvl="0" indent="0">
              <a:buNone/>
            </a:pPr>
            <a:r>
              <a:rPr lang="en-US" dirty="0"/>
              <a:t>Because of listed disadvantage, type1 driver is not used in production environment. It can only be used, when database doesn’t have any other JDBC driver implementation.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9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DDB8-1BBC-2744-A8CF-E6DFF524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2 (Native Code Driver)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33774-A3C8-C944-BAEC-FE05EE90C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JDBC API calls are converted into </a:t>
            </a:r>
            <a:r>
              <a:rPr lang="en-US" b="1" dirty="0">
                <a:solidFill>
                  <a:schemeClr val="accent6"/>
                </a:solidFill>
              </a:rPr>
              <a:t>native API calls</a:t>
            </a:r>
            <a:r>
              <a:rPr lang="en-US" dirty="0"/>
              <a:t>, which are unique to the database. </a:t>
            </a:r>
          </a:p>
          <a:p>
            <a:r>
              <a:rPr lang="en-US" dirty="0"/>
              <a:t>These drivers are typically provided by the database vendors and used in the same manner as the JDBC-ODBC Bridge. </a:t>
            </a:r>
          </a:p>
          <a:p>
            <a:r>
              <a:rPr lang="en-US" dirty="0"/>
              <a:t>Native code Driver are usually written in </a:t>
            </a:r>
            <a:r>
              <a:rPr lang="en-US" b="1" dirty="0">
                <a:solidFill>
                  <a:schemeClr val="accent6"/>
                </a:solidFill>
              </a:rPr>
              <a:t>C, C++.</a:t>
            </a:r>
          </a:p>
          <a:p>
            <a:r>
              <a:rPr lang="en-US" dirty="0"/>
              <a:t>The vendor-specific driver must be installed on each client machine.</a:t>
            </a:r>
          </a:p>
          <a:p>
            <a:r>
              <a:rPr lang="en-US" dirty="0"/>
              <a:t>Type 2 Driver is suitable to use with server side applications.</a:t>
            </a:r>
          </a:p>
          <a:p>
            <a:r>
              <a:rPr lang="en-US" dirty="0"/>
              <a:t>E.g. Oracle OCI driver, </a:t>
            </a:r>
            <a:r>
              <a:rPr lang="en-US" dirty="0" err="1"/>
              <a:t>Weblogic</a:t>
            </a:r>
            <a:r>
              <a:rPr lang="en-US" dirty="0"/>
              <a:t> OCI driver, Type2 for Sybase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3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290D-7462-1746-9188-E7364640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JDBC Driver: Type 2 (Native Code Driver)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4C00E-5EF0-7045-8F2C-59616B3CB0C1}"/>
              </a:ext>
            </a:extLst>
          </p:cNvPr>
          <p:cNvSpPr/>
          <p:nvPr/>
        </p:nvSpPr>
        <p:spPr>
          <a:xfrm>
            <a:off x="2601686" y="1164772"/>
            <a:ext cx="6781800" cy="312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EDB5D-F45C-1C4B-859E-7DAE9B5100E6}"/>
              </a:ext>
            </a:extLst>
          </p:cNvPr>
          <p:cNvSpPr/>
          <p:nvPr/>
        </p:nvSpPr>
        <p:spPr>
          <a:xfrm>
            <a:off x="2899762" y="1698172"/>
            <a:ext cx="2819400" cy="243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4FB11-9661-EC4E-B4A5-73D4B5797A29}"/>
              </a:ext>
            </a:extLst>
          </p:cNvPr>
          <p:cNvSpPr/>
          <p:nvPr/>
        </p:nvSpPr>
        <p:spPr>
          <a:xfrm>
            <a:off x="3204562" y="2219246"/>
            <a:ext cx="2209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Application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294DCE-9122-9B4D-A696-441826D7BE7F}"/>
              </a:ext>
            </a:extLst>
          </p:cNvPr>
          <p:cNvSpPr/>
          <p:nvPr/>
        </p:nvSpPr>
        <p:spPr>
          <a:xfrm>
            <a:off x="3223612" y="3057446"/>
            <a:ext cx="2171700" cy="77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Type 2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Native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060853-B519-5143-B291-39BACCE8087E}"/>
              </a:ext>
            </a:extLst>
          </p:cNvPr>
          <p:cNvSpPr/>
          <p:nvPr/>
        </p:nvSpPr>
        <p:spPr>
          <a:xfrm>
            <a:off x="6874488" y="1820582"/>
            <a:ext cx="2114551" cy="602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DB Vendor Driver</a:t>
            </a:r>
          </a:p>
        </p:txBody>
      </p:sp>
      <p:sp>
        <p:nvSpPr>
          <p:cNvPr id="9" name="Flowchart: Magnetic Disk 13">
            <a:extLst>
              <a:ext uri="{FF2B5EF4-FFF2-40B4-BE49-F238E27FC236}">
                <a16:creationId xmlns:a16="http://schemas.microsoft.com/office/drawing/2014/main" id="{81982385-FB80-9648-A760-1B1D5C161363}"/>
              </a:ext>
            </a:extLst>
          </p:cNvPr>
          <p:cNvSpPr/>
          <p:nvPr/>
        </p:nvSpPr>
        <p:spPr>
          <a:xfrm>
            <a:off x="7361945" y="3045572"/>
            <a:ext cx="1139638" cy="99060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Local DBMS</a:t>
            </a:r>
          </a:p>
        </p:txBody>
      </p:sp>
      <p:sp>
        <p:nvSpPr>
          <p:cNvPr id="10" name="Flowchart: Magnetic Disk 14">
            <a:extLst>
              <a:ext uri="{FF2B5EF4-FFF2-40B4-BE49-F238E27FC236}">
                <a16:creationId xmlns:a16="http://schemas.microsoft.com/office/drawing/2014/main" id="{1A9BD9D9-7712-0C45-B99E-9ACE32C3A31C}"/>
              </a:ext>
            </a:extLst>
          </p:cNvPr>
          <p:cNvSpPr/>
          <p:nvPr/>
        </p:nvSpPr>
        <p:spPr>
          <a:xfrm>
            <a:off x="4506686" y="4876754"/>
            <a:ext cx="1447800" cy="114570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gnetic Disk 15">
            <a:extLst>
              <a:ext uri="{FF2B5EF4-FFF2-40B4-BE49-F238E27FC236}">
                <a16:creationId xmlns:a16="http://schemas.microsoft.com/office/drawing/2014/main" id="{E9B1961E-D49A-074C-A641-0956A0E7691F}"/>
              </a:ext>
            </a:extLst>
          </p:cNvPr>
          <p:cNvSpPr/>
          <p:nvPr/>
        </p:nvSpPr>
        <p:spPr>
          <a:xfrm>
            <a:off x="5497286" y="4876753"/>
            <a:ext cx="1447800" cy="114570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A5982-0327-8941-AA92-2ABD8CE682A2}"/>
              </a:ext>
            </a:extLst>
          </p:cNvPr>
          <p:cNvSpPr txBox="1"/>
          <p:nvPr/>
        </p:nvSpPr>
        <p:spPr>
          <a:xfrm>
            <a:off x="5056895" y="1193317"/>
            <a:ext cx="187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Local Computer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74DB2-3215-E646-996B-D5FA579DFD42}"/>
              </a:ext>
            </a:extLst>
          </p:cNvPr>
          <p:cNvSpPr txBox="1"/>
          <p:nvPr/>
        </p:nvSpPr>
        <p:spPr>
          <a:xfrm>
            <a:off x="3380494" y="1731199"/>
            <a:ext cx="1964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Java 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D34FE-FB2A-BC4A-9D85-D651CC0E85EA}"/>
              </a:ext>
            </a:extLst>
          </p:cNvPr>
          <p:cNvSpPr txBox="1"/>
          <p:nvPr/>
        </p:nvSpPr>
        <p:spPr>
          <a:xfrm>
            <a:off x="4909696" y="6022462"/>
            <a:ext cx="192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Database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F9798-3F74-8F4E-A9DA-EC8F71AC8DF6}"/>
              </a:ext>
            </a:extLst>
          </p:cNvPr>
          <p:cNvSpPr txBox="1"/>
          <p:nvPr/>
        </p:nvSpPr>
        <p:spPr>
          <a:xfrm>
            <a:off x="2982686" y="4321999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Vendor Specific Protocol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F7B181-9B59-BF4B-9E68-C24E424D4A16}"/>
              </a:ext>
            </a:extLst>
          </p:cNvPr>
          <p:cNvSpPr txBox="1"/>
          <p:nvPr/>
        </p:nvSpPr>
        <p:spPr>
          <a:xfrm>
            <a:off x="5838906" y="4326482"/>
            <a:ext cx="285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Network Communication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E148BA-D095-1640-B1D7-2EDC90B8E71B}"/>
              </a:ext>
            </a:extLst>
          </p:cNvPr>
          <p:cNvCxnSpPr>
            <a:endCxn id="7" idx="0"/>
          </p:cNvCxnSpPr>
          <p:nvPr/>
        </p:nvCxnSpPr>
        <p:spPr>
          <a:xfrm>
            <a:off x="4309462" y="2726872"/>
            <a:ext cx="0" cy="330574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F44C66-930B-9E49-8373-F978A53E7180}"/>
              </a:ext>
            </a:extLst>
          </p:cNvPr>
          <p:cNvCxnSpPr/>
          <p:nvPr/>
        </p:nvCxnSpPr>
        <p:spPr>
          <a:xfrm>
            <a:off x="5719162" y="4288972"/>
            <a:ext cx="0" cy="587781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F128EA-AC33-B440-93CF-440C3E1568A4}"/>
              </a:ext>
            </a:extLst>
          </p:cNvPr>
          <p:cNvCxnSpPr>
            <a:stCxn id="8" idx="2"/>
          </p:cNvCxnSpPr>
          <p:nvPr/>
        </p:nvCxnSpPr>
        <p:spPr>
          <a:xfrm>
            <a:off x="7931764" y="2423560"/>
            <a:ext cx="3922" cy="798612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A449AF-74B1-AD42-B024-F08C73F77751}"/>
              </a:ext>
            </a:extLst>
          </p:cNvPr>
          <p:cNvCxnSpPr>
            <a:endCxn id="8" idx="1"/>
          </p:cNvCxnSpPr>
          <p:nvPr/>
        </p:nvCxnSpPr>
        <p:spPr>
          <a:xfrm>
            <a:off x="5719162" y="2122071"/>
            <a:ext cx="1155326" cy="0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6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243C-1AE4-0540-A0B8-88AD1767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2 (Native Code Driver)</a:t>
            </a:r>
          </a:p>
        </p:txBody>
      </p:sp>
      <p:pic>
        <p:nvPicPr>
          <p:cNvPr id="4" name="Type2Driver">
            <a:hlinkClick r:id="" action="ppaction://media"/>
            <a:extLst>
              <a:ext uri="{FF2B5EF4-FFF2-40B4-BE49-F238E27FC236}">
                <a16:creationId xmlns:a16="http://schemas.microsoft.com/office/drawing/2014/main" id="{292F0189-E0A5-374A-82E8-2113D29E70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75" y="841297"/>
            <a:ext cx="9079142" cy="5591175"/>
          </a:xfrm>
        </p:spPr>
      </p:pic>
    </p:spTree>
    <p:extLst>
      <p:ext uri="{BB962C8B-B14F-4D97-AF65-F5344CB8AC3E}">
        <p14:creationId xmlns:p14="http://schemas.microsoft.com/office/powerpoint/2010/main" val="326313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8868-A032-0248-A5DE-C54C0CCE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2 (Native Code Driver)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4B9A7-B9ED-7043-892B-D6E6DAC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74595"/>
            <a:ext cx="11929641" cy="5590565"/>
          </a:xfrm>
        </p:spPr>
        <p:txBody>
          <a:bodyPr/>
          <a:lstStyle/>
          <a:p>
            <a:pPr>
              <a:buNone/>
            </a:pPr>
            <a:r>
              <a:rPr lang="en-US" b="1" dirty="0"/>
              <a:t>Advantages</a:t>
            </a:r>
          </a:p>
          <a:p>
            <a:r>
              <a:rPr lang="en-US" dirty="0"/>
              <a:t>As there is no implementation of JDBC-ODBC bridge, it may be considerably </a:t>
            </a:r>
            <a:r>
              <a:rPr lang="en-US" b="1" dirty="0">
                <a:solidFill>
                  <a:schemeClr val="accent6"/>
                </a:solidFill>
              </a:rPr>
              <a:t>faster than a Type 1 driver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/>
              <a:t>Disadvantages</a:t>
            </a:r>
          </a:p>
          <a:p>
            <a:r>
              <a:rPr lang="en-US" dirty="0"/>
              <a:t>The vendor client library needs to be installed on the client machine.</a:t>
            </a:r>
          </a:p>
          <a:p>
            <a:r>
              <a:rPr lang="en-US" dirty="0"/>
              <a:t>This driver is </a:t>
            </a:r>
            <a:r>
              <a:rPr lang="en-US" b="1" dirty="0">
                <a:solidFill>
                  <a:schemeClr val="accent6"/>
                </a:solidFill>
              </a:rPr>
              <a:t>platform dependent</a:t>
            </a:r>
            <a:r>
              <a:rPr lang="en-US" dirty="0"/>
              <a:t>.</a:t>
            </a:r>
          </a:p>
          <a:p>
            <a:r>
              <a:rPr lang="en-US" dirty="0"/>
              <a:t>This driver supports all java applications except </a:t>
            </a:r>
            <a:r>
              <a:rPr lang="en-US" b="1" dirty="0">
                <a:solidFill>
                  <a:schemeClr val="accent6"/>
                </a:solidFill>
              </a:rPr>
              <a:t>applets</a:t>
            </a:r>
            <a:r>
              <a:rPr lang="en-US" dirty="0"/>
              <a:t>.</a:t>
            </a:r>
          </a:p>
          <a:p>
            <a:r>
              <a:rPr lang="en-US" dirty="0"/>
              <a:t>It may </a:t>
            </a:r>
            <a:r>
              <a:rPr lang="en-US" b="1" dirty="0">
                <a:solidFill>
                  <a:schemeClr val="accent6"/>
                </a:solidFill>
              </a:rPr>
              <a:t>increase cost of application</a:t>
            </a:r>
            <a:r>
              <a:rPr lang="en-US" dirty="0"/>
              <a:t>, if it needs to run on different platform (since we may require buying the native libraries for all of the platform).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B4D5-87FE-B04E-866E-E7F54342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3 (Java Protocol)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3AD6-E83A-D04C-88C5-6904A963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Java Driver</a:t>
            </a:r>
          </a:p>
          <a:p>
            <a:r>
              <a:rPr lang="en-US" dirty="0"/>
              <a:t>Depends on Middleware server</a:t>
            </a:r>
          </a:p>
          <a:p>
            <a:r>
              <a:rPr lang="en-US" dirty="0"/>
              <a:t>Can interface to multiple databases – Not vendor specific.</a:t>
            </a:r>
          </a:p>
          <a:p>
            <a:r>
              <a:rPr lang="en-US" dirty="0"/>
              <a:t>Follows a </a:t>
            </a:r>
            <a:r>
              <a:rPr lang="en-US" dirty="0">
                <a:solidFill>
                  <a:schemeClr val="accent6"/>
                </a:solidFill>
              </a:rPr>
              <a:t>three-tier</a:t>
            </a:r>
            <a:r>
              <a:rPr lang="en-US" dirty="0"/>
              <a:t> communication approach.</a:t>
            </a:r>
          </a:p>
          <a:p>
            <a:r>
              <a:rPr lang="en-US" dirty="0"/>
              <a:t>The JDBC clients use standard network sockets to communicate with a middleware application server. </a:t>
            </a:r>
          </a:p>
          <a:p>
            <a:r>
              <a:rPr lang="en-US" dirty="0"/>
              <a:t>The socket information is then translated by the middleware application server into the call format required by the DBMS.</a:t>
            </a:r>
          </a:p>
          <a:p>
            <a:r>
              <a:rPr lang="en-US" dirty="0"/>
              <a:t>This kind of driver is extremely flexible, since it requires no code installed on the </a:t>
            </a:r>
            <a:r>
              <a:rPr lang="en-US" dirty="0">
                <a:solidFill>
                  <a:schemeClr val="accent6"/>
                </a:solidFill>
              </a:rPr>
              <a:t>client</a:t>
            </a:r>
            <a:r>
              <a:rPr lang="en-US" dirty="0"/>
              <a:t> and a single driver can actually provide access to </a:t>
            </a:r>
            <a:r>
              <a:rPr lang="en-US" dirty="0">
                <a:solidFill>
                  <a:schemeClr val="accent6"/>
                </a:solidFill>
              </a:rPr>
              <a:t>multiple databases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5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DAC8-38C1-794F-9ACC-D6421C9C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9A97CCC-F1FB-8243-B116-EAD626B99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2851988"/>
              </p:ext>
            </p:extLst>
          </p:nvPr>
        </p:nvGraphicFramePr>
        <p:xfrm>
          <a:off x="473528" y="903515"/>
          <a:ext cx="10945586" cy="4374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5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875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Sr. No.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Unit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Reference Book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Chapter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9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Java Networking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Complete Reference, Java (Seventh Edition), Herbert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Schild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Osbrone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9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JDBC Programming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Reference J2EE by James Keogh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mcgraw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publication 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6,7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9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</a:t>
                      </a:r>
                      <a:r>
                        <a:rPr lang="en-US" sz="1800" kern="1200" baseline="0" dirty="0" err="1"/>
                        <a:t>Servlet</a:t>
                      </a:r>
                      <a:r>
                        <a:rPr lang="en-US" sz="1800" kern="1200" baseline="0" dirty="0"/>
                        <a:t> API and Overview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Professional Java Server Programming by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Subrahmanyam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Allamaraju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Cedric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Buest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Wiley Publication </a:t>
                      </a:r>
                    </a:p>
                    <a:p>
                      <a:pPr marL="0" algn="just" defTabSz="914400" rtl="0" eaLnBrk="1" latinLnBrk="0" hangingPunct="1"/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7,8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Java Server Pages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10,11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/>
                        <a:t> Java Server Faces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Black Book “ Java server programming” J2EE, 1st ed., Dream Tech Publishers, 2008. 3. Kathy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walrath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/>
                        <a:t> Hibernate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39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/>
                        <a:t> Java Web Frameworks: Spring MVC 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28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BD5E-DCF9-874A-B582-865AEB41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3 (Java Protocol)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D4757-0B06-DF4F-8081-082BDAD8AFB8}"/>
              </a:ext>
            </a:extLst>
          </p:cNvPr>
          <p:cNvSpPr/>
          <p:nvPr/>
        </p:nvSpPr>
        <p:spPr>
          <a:xfrm>
            <a:off x="1643743" y="1110343"/>
            <a:ext cx="3525371" cy="312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A6128-3991-154F-89B0-935CBF3DC20B}"/>
              </a:ext>
            </a:extLst>
          </p:cNvPr>
          <p:cNvSpPr/>
          <p:nvPr/>
        </p:nvSpPr>
        <p:spPr>
          <a:xfrm>
            <a:off x="1961990" y="1643743"/>
            <a:ext cx="2819400" cy="243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E3A07-0EE5-3C4F-AC06-C0A68199EC99}"/>
              </a:ext>
            </a:extLst>
          </p:cNvPr>
          <p:cNvSpPr/>
          <p:nvPr/>
        </p:nvSpPr>
        <p:spPr>
          <a:xfrm>
            <a:off x="2266790" y="2164817"/>
            <a:ext cx="2209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Application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A56DD-69E0-D046-A80B-2CDF0C930923}"/>
              </a:ext>
            </a:extLst>
          </p:cNvPr>
          <p:cNvSpPr/>
          <p:nvPr/>
        </p:nvSpPr>
        <p:spPr>
          <a:xfrm>
            <a:off x="2266790" y="3048314"/>
            <a:ext cx="2273674" cy="77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Type 3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JDBC-Net pure 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F8ED55-4A8D-1B43-A5A1-228CCE628034}"/>
              </a:ext>
            </a:extLst>
          </p:cNvPr>
          <p:cNvSpPr/>
          <p:nvPr/>
        </p:nvSpPr>
        <p:spPr>
          <a:xfrm>
            <a:off x="7053943" y="1697746"/>
            <a:ext cx="2286000" cy="602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JDBC Type 1 Driver</a:t>
            </a:r>
          </a:p>
        </p:txBody>
      </p:sp>
      <p:sp>
        <p:nvSpPr>
          <p:cNvPr id="9" name="Flowchart: Magnetic Disk 12">
            <a:extLst>
              <a:ext uri="{FF2B5EF4-FFF2-40B4-BE49-F238E27FC236}">
                <a16:creationId xmlns:a16="http://schemas.microsoft.com/office/drawing/2014/main" id="{2C791F77-B2F4-5D4B-ABFC-9DFDBBA5C33C}"/>
              </a:ext>
            </a:extLst>
          </p:cNvPr>
          <p:cNvSpPr/>
          <p:nvPr/>
        </p:nvSpPr>
        <p:spPr>
          <a:xfrm>
            <a:off x="6219665" y="4822325"/>
            <a:ext cx="1447800" cy="114570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13">
            <a:extLst>
              <a:ext uri="{FF2B5EF4-FFF2-40B4-BE49-F238E27FC236}">
                <a16:creationId xmlns:a16="http://schemas.microsoft.com/office/drawing/2014/main" id="{DEF9106E-2098-8140-9EA1-26F8C77858AC}"/>
              </a:ext>
            </a:extLst>
          </p:cNvPr>
          <p:cNvSpPr/>
          <p:nvPr/>
        </p:nvSpPr>
        <p:spPr>
          <a:xfrm>
            <a:off x="7210265" y="4822324"/>
            <a:ext cx="1447800" cy="114570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4EE8A-A016-4C4D-A59C-51CFCCBFBF7C}"/>
              </a:ext>
            </a:extLst>
          </p:cNvPr>
          <p:cNvSpPr txBox="1"/>
          <p:nvPr/>
        </p:nvSpPr>
        <p:spPr>
          <a:xfrm>
            <a:off x="2484184" y="1138888"/>
            <a:ext cx="187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Local Computer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93E41-6A7F-7C43-9AD4-CB8F60BD7B4F}"/>
              </a:ext>
            </a:extLst>
          </p:cNvPr>
          <p:cNvSpPr txBox="1"/>
          <p:nvPr/>
        </p:nvSpPr>
        <p:spPr>
          <a:xfrm>
            <a:off x="2442722" y="1676770"/>
            <a:ext cx="1964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Java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F17D5-B183-F64D-83B5-74AE47BF0783}"/>
              </a:ext>
            </a:extLst>
          </p:cNvPr>
          <p:cNvSpPr txBox="1"/>
          <p:nvPr/>
        </p:nvSpPr>
        <p:spPr>
          <a:xfrm>
            <a:off x="6622675" y="5968033"/>
            <a:ext cx="192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Database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3876-8A1A-2649-9A0E-F0F2B5D6F08A}"/>
              </a:ext>
            </a:extLst>
          </p:cNvPr>
          <p:cNvSpPr txBox="1"/>
          <p:nvPr/>
        </p:nvSpPr>
        <p:spPr>
          <a:xfrm>
            <a:off x="4695665" y="426757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Vendor Specific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D3F1F-F5C1-FF48-B2EB-8CA5EAF2D00C}"/>
              </a:ext>
            </a:extLst>
          </p:cNvPr>
          <p:cNvSpPr txBox="1"/>
          <p:nvPr/>
        </p:nvSpPr>
        <p:spPr>
          <a:xfrm>
            <a:off x="7551885" y="4272053"/>
            <a:ext cx="285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Network Communication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ED1B1-F492-654B-A9DA-1C347873156A}"/>
              </a:ext>
            </a:extLst>
          </p:cNvPr>
          <p:cNvCxnSpPr/>
          <p:nvPr/>
        </p:nvCxnSpPr>
        <p:spPr>
          <a:xfrm>
            <a:off x="3340314" y="2698217"/>
            <a:ext cx="0" cy="350097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D28023-47AD-8346-91DB-A3D1C5F6BCCE}"/>
              </a:ext>
            </a:extLst>
          </p:cNvPr>
          <p:cNvCxnSpPr/>
          <p:nvPr/>
        </p:nvCxnSpPr>
        <p:spPr>
          <a:xfrm>
            <a:off x="7432141" y="4256362"/>
            <a:ext cx="0" cy="587781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2B755-EA94-3F47-A774-2B67764A39EE}"/>
              </a:ext>
            </a:extLst>
          </p:cNvPr>
          <p:cNvSpPr/>
          <p:nvPr/>
        </p:nvSpPr>
        <p:spPr>
          <a:xfrm>
            <a:off x="6411845" y="1117598"/>
            <a:ext cx="3525371" cy="312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52ABC-2646-984B-B7AD-D25551C1267C}"/>
              </a:ext>
            </a:extLst>
          </p:cNvPr>
          <p:cNvSpPr/>
          <p:nvPr/>
        </p:nvSpPr>
        <p:spPr>
          <a:xfrm>
            <a:off x="7053943" y="2445336"/>
            <a:ext cx="2286000" cy="602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JDBC Type 2 Driver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3AB198-CE7A-EC4B-BFDF-831BC766F0AE}"/>
              </a:ext>
            </a:extLst>
          </p:cNvPr>
          <p:cNvSpPr/>
          <p:nvPr/>
        </p:nvSpPr>
        <p:spPr>
          <a:xfrm>
            <a:off x="7053943" y="3220732"/>
            <a:ext cx="2286000" cy="602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JDBC Type 4 Driver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7D3F47-4F16-374C-A848-2F0AA4AD60C7}"/>
              </a:ext>
            </a:extLst>
          </p:cNvPr>
          <p:cNvSpPr txBox="1"/>
          <p:nvPr/>
        </p:nvSpPr>
        <p:spPr>
          <a:xfrm>
            <a:off x="7076355" y="1131104"/>
            <a:ext cx="2373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Middleware Server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1DB6BC-72E9-894F-A1F0-177F397B678A}"/>
              </a:ext>
            </a:extLst>
          </p:cNvPr>
          <p:cNvCxnSpPr>
            <a:stCxn id="8" idx="1"/>
            <a:endCxn id="20" idx="1"/>
          </p:cNvCxnSpPr>
          <p:nvPr/>
        </p:nvCxnSpPr>
        <p:spPr>
          <a:xfrm rot="10800000" flipV="1">
            <a:off x="7053943" y="1999235"/>
            <a:ext cx="12700" cy="1522986"/>
          </a:xfrm>
          <a:prstGeom prst="bentConnector3">
            <a:avLst>
              <a:gd name="adj1" fmla="val 2858819"/>
            </a:avLst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7D59CB-ECDB-0243-B0B0-EADCE85D18AD}"/>
              </a:ext>
            </a:extLst>
          </p:cNvPr>
          <p:cNvCxnSpPr/>
          <p:nvPr/>
        </p:nvCxnSpPr>
        <p:spPr>
          <a:xfrm>
            <a:off x="6749143" y="2786743"/>
            <a:ext cx="3048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FFA039-5E3B-8249-A4CC-EDA0CA362AB0}"/>
              </a:ext>
            </a:extLst>
          </p:cNvPr>
          <p:cNvCxnSpPr/>
          <p:nvPr/>
        </p:nvCxnSpPr>
        <p:spPr>
          <a:xfrm flipH="1">
            <a:off x="5169114" y="2786743"/>
            <a:ext cx="1580029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0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8" grpId="0" animBg="1"/>
      <p:bldP spid="19" grpId="0" animBg="1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AFED-A752-2745-9FCC-A7AD1065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3 (Java Protocol)</a:t>
            </a:r>
          </a:p>
        </p:txBody>
      </p:sp>
      <p:pic>
        <p:nvPicPr>
          <p:cNvPr id="4" name="Type3Driver">
            <a:hlinkClick r:id="" action="ppaction://media"/>
            <a:extLst>
              <a:ext uri="{FF2B5EF4-FFF2-40B4-BE49-F238E27FC236}">
                <a16:creationId xmlns:a16="http://schemas.microsoft.com/office/drawing/2014/main" id="{BEB9412E-DAD4-2444-A20F-833F65F791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824" y="818995"/>
            <a:ext cx="9090293" cy="5591175"/>
          </a:xfrm>
        </p:spPr>
      </p:pic>
    </p:spTree>
    <p:extLst>
      <p:ext uri="{BB962C8B-B14F-4D97-AF65-F5344CB8AC3E}">
        <p14:creationId xmlns:p14="http://schemas.microsoft.com/office/powerpoint/2010/main" val="15263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630E-0712-A94E-95BE-EBF00C7F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3 (Java Protocol)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981D-CA66-E643-AAF8-7DCA65F0D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Advantages</a:t>
            </a:r>
          </a:p>
          <a:p>
            <a:r>
              <a:rPr lang="en-US" dirty="0"/>
              <a:t>Since the communication between client and the middleware server is </a:t>
            </a:r>
            <a:r>
              <a:rPr lang="en-US" dirty="0">
                <a:solidFill>
                  <a:schemeClr val="accent6"/>
                </a:solidFill>
              </a:rPr>
              <a:t>database independent</a:t>
            </a:r>
            <a:r>
              <a:rPr lang="en-US" dirty="0"/>
              <a:t>, there is no need for the database </a:t>
            </a:r>
            <a:r>
              <a:rPr lang="en-US" dirty="0">
                <a:solidFill>
                  <a:schemeClr val="accent6"/>
                </a:solidFill>
              </a:rPr>
              <a:t>vendor library </a:t>
            </a:r>
            <a:r>
              <a:rPr lang="en-US" dirty="0"/>
              <a:t>on the client. </a:t>
            </a:r>
          </a:p>
          <a:p>
            <a:r>
              <a:rPr lang="en-US" dirty="0"/>
              <a:t>A single driver can handle any database, provided the middleware supports it.</a:t>
            </a:r>
          </a:p>
          <a:p>
            <a:r>
              <a:rPr lang="en-US" dirty="0"/>
              <a:t>We can switch from one database to other without changing the </a:t>
            </a:r>
            <a:r>
              <a:rPr lang="en-US" dirty="0">
                <a:solidFill>
                  <a:schemeClr val="accent6"/>
                </a:solidFill>
              </a:rPr>
              <a:t>client-side</a:t>
            </a:r>
            <a:r>
              <a:rPr lang="en-US" dirty="0"/>
              <a:t> driver class, by just changing configurations of middleware server.</a:t>
            </a:r>
          </a:p>
          <a:p>
            <a:r>
              <a:rPr lang="en-US" dirty="0"/>
              <a:t>E.g.: IDS Driver, </a:t>
            </a:r>
            <a:r>
              <a:rPr lang="en-US" dirty="0" err="1"/>
              <a:t>Weblogic</a:t>
            </a:r>
            <a:r>
              <a:rPr lang="en-US" dirty="0"/>
              <a:t> RMI Driver</a:t>
            </a:r>
          </a:p>
          <a:p>
            <a:pPr>
              <a:buNone/>
            </a:pPr>
            <a:r>
              <a:rPr lang="en-US" b="1" dirty="0"/>
              <a:t>Disadvantages</a:t>
            </a:r>
          </a:p>
          <a:p>
            <a:r>
              <a:rPr lang="en-US" dirty="0"/>
              <a:t>Compared to Type 2 drivers, Type 3 drivers are slow due to increased number of </a:t>
            </a:r>
            <a:r>
              <a:rPr lang="en-US" dirty="0">
                <a:solidFill>
                  <a:schemeClr val="accent6"/>
                </a:solidFill>
              </a:rPr>
              <a:t>network calls</a:t>
            </a:r>
            <a:r>
              <a:rPr lang="en-US" dirty="0"/>
              <a:t>.</a:t>
            </a:r>
          </a:p>
          <a:p>
            <a:r>
              <a:rPr lang="en-US" dirty="0"/>
              <a:t>Requires database-specific coding to be done in the middle tier.</a:t>
            </a:r>
          </a:p>
          <a:p>
            <a:r>
              <a:rPr lang="en-US" dirty="0"/>
              <a:t>The middleware layer added may result in additional </a:t>
            </a:r>
            <a:r>
              <a:rPr lang="en-US" dirty="0">
                <a:solidFill>
                  <a:schemeClr val="accent6"/>
                </a:solidFill>
              </a:rPr>
              <a:t>latency</a:t>
            </a:r>
            <a:r>
              <a:rPr lang="en-US" dirty="0"/>
              <a:t>, but is typically overcome by using better middleware services.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37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99D6-6DF9-5A49-9491-ECFFFA50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4 (Database Protocol)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1537-3EDF-E449-8602-4F2BF922B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known as the Direct to Database Pure Java Driver</a:t>
            </a:r>
          </a:p>
          <a:p>
            <a:r>
              <a:rPr lang="en-US" b="1" dirty="0">
                <a:solidFill>
                  <a:schemeClr val="accent6"/>
                </a:solidFill>
              </a:rPr>
              <a:t>Need to download a new driver for each database engine</a:t>
            </a:r>
          </a:p>
          <a:p>
            <a:pPr>
              <a:buNone/>
            </a:pPr>
            <a:r>
              <a:rPr lang="en-US" dirty="0"/>
              <a:t>	e.g. Oracle, MySQL</a:t>
            </a:r>
          </a:p>
          <a:p>
            <a:r>
              <a:rPr lang="en-US" dirty="0"/>
              <a:t>Type 4 driver, a pure Java-based driver communicates directly with the vendor's database through socket connection. </a:t>
            </a:r>
          </a:p>
          <a:p>
            <a:r>
              <a:rPr lang="en-US" dirty="0"/>
              <a:t>This kind of driver is extremely flexible, you don't need to install special software on the client or server. </a:t>
            </a:r>
          </a:p>
          <a:p>
            <a:r>
              <a:rPr lang="en-US" dirty="0"/>
              <a:t>Such drivers are implemented by DBMS vendors.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6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E731-2BEA-1B4A-8247-12D01DCD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4 (Database Protocol)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20FC96-4A72-EC46-AB54-7D7A77A3D416}"/>
              </a:ext>
            </a:extLst>
          </p:cNvPr>
          <p:cNvSpPr/>
          <p:nvPr/>
        </p:nvSpPr>
        <p:spPr>
          <a:xfrm>
            <a:off x="2705100" y="1012372"/>
            <a:ext cx="6781800" cy="312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488A19-9D9B-1A42-82B3-EBC68A00283E}"/>
              </a:ext>
            </a:extLst>
          </p:cNvPr>
          <p:cNvSpPr/>
          <p:nvPr/>
        </p:nvSpPr>
        <p:spPr>
          <a:xfrm>
            <a:off x="3003176" y="1545772"/>
            <a:ext cx="2819400" cy="243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364E5-2B75-9348-8BD3-F02E98A44203}"/>
              </a:ext>
            </a:extLst>
          </p:cNvPr>
          <p:cNvSpPr/>
          <p:nvPr/>
        </p:nvSpPr>
        <p:spPr>
          <a:xfrm>
            <a:off x="3371850" y="2047796"/>
            <a:ext cx="2209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Application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9C76D0-4E8C-1B46-89B1-631B4BC6CD10}"/>
              </a:ext>
            </a:extLst>
          </p:cNvPr>
          <p:cNvSpPr/>
          <p:nvPr/>
        </p:nvSpPr>
        <p:spPr>
          <a:xfrm>
            <a:off x="3327026" y="2905046"/>
            <a:ext cx="2171700" cy="77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Type 4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100% Pure Java</a:t>
            </a:r>
          </a:p>
        </p:txBody>
      </p:sp>
      <p:sp>
        <p:nvSpPr>
          <p:cNvPr id="8" name="Flowchart: Magnetic Disk 11">
            <a:extLst>
              <a:ext uri="{FF2B5EF4-FFF2-40B4-BE49-F238E27FC236}">
                <a16:creationId xmlns:a16="http://schemas.microsoft.com/office/drawing/2014/main" id="{BD054210-84B8-1F47-A4EF-DCD6E50E33EC}"/>
              </a:ext>
            </a:extLst>
          </p:cNvPr>
          <p:cNvSpPr/>
          <p:nvPr/>
        </p:nvSpPr>
        <p:spPr>
          <a:xfrm>
            <a:off x="7465359" y="2893172"/>
            <a:ext cx="1139638" cy="99060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Local DBMS</a:t>
            </a:r>
          </a:p>
        </p:txBody>
      </p:sp>
      <p:sp>
        <p:nvSpPr>
          <p:cNvPr id="9" name="Flowchart: Magnetic Disk 12">
            <a:extLst>
              <a:ext uri="{FF2B5EF4-FFF2-40B4-BE49-F238E27FC236}">
                <a16:creationId xmlns:a16="http://schemas.microsoft.com/office/drawing/2014/main" id="{C6BA2D74-4DE2-D54B-9E95-ECB8E87F9B70}"/>
              </a:ext>
            </a:extLst>
          </p:cNvPr>
          <p:cNvSpPr/>
          <p:nvPr/>
        </p:nvSpPr>
        <p:spPr>
          <a:xfrm>
            <a:off x="4610100" y="4724354"/>
            <a:ext cx="1447800" cy="114570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13">
            <a:extLst>
              <a:ext uri="{FF2B5EF4-FFF2-40B4-BE49-F238E27FC236}">
                <a16:creationId xmlns:a16="http://schemas.microsoft.com/office/drawing/2014/main" id="{873448A4-E684-654D-878A-2FA11279D1E9}"/>
              </a:ext>
            </a:extLst>
          </p:cNvPr>
          <p:cNvSpPr/>
          <p:nvPr/>
        </p:nvSpPr>
        <p:spPr>
          <a:xfrm>
            <a:off x="5600700" y="4724353"/>
            <a:ext cx="1447800" cy="1145709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5F3642-53AA-CF41-862D-54BE056A369E}"/>
              </a:ext>
            </a:extLst>
          </p:cNvPr>
          <p:cNvSpPr txBox="1"/>
          <p:nvPr/>
        </p:nvSpPr>
        <p:spPr>
          <a:xfrm>
            <a:off x="5160309" y="1040917"/>
            <a:ext cx="187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Local Computer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B90D1-C83F-1C48-8117-8177971DAE06}"/>
              </a:ext>
            </a:extLst>
          </p:cNvPr>
          <p:cNvSpPr txBox="1"/>
          <p:nvPr/>
        </p:nvSpPr>
        <p:spPr>
          <a:xfrm>
            <a:off x="3483908" y="1578799"/>
            <a:ext cx="1964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Java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70803-6B97-3D49-BC0E-9D91A3CAA2E4}"/>
              </a:ext>
            </a:extLst>
          </p:cNvPr>
          <p:cNvSpPr txBox="1"/>
          <p:nvPr/>
        </p:nvSpPr>
        <p:spPr>
          <a:xfrm>
            <a:off x="5013110" y="5870062"/>
            <a:ext cx="192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Database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36B20-089D-6A41-B660-284160307D3B}"/>
              </a:ext>
            </a:extLst>
          </p:cNvPr>
          <p:cNvSpPr txBox="1"/>
          <p:nvPr/>
        </p:nvSpPr>
        <p:spPr>
          <a:xfrm>
            <a:off x="3086100" y="4169599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Vendor Specific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66E0C1-D324-B44B-ADA1-C0B321BD86B8}"/>
              </a:ext>
            </a:extLst>
          </p:cNvPr>
          <p:cNvSpPr txBox="1"/>
          <p:nvPr/>
        </p:nvSpPr>
        <p:spPr>
          <a:xfrm>
            <a:off x="5942320" y="4174082"/>
            <a:ext cx="285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Network Communication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6DD39F-67A0-8647-8D85-26806E411232}"/>
              </a:ext>
            </a:extLst>
          </p:cNvPr>
          <p:cNvCxnSpPr>
            <a:endCxn id="7" idx="0"/>
          </p:cNvCxnSpPr>
          <p:nvPr/>
        </p:nvCxnSpPr>
        <p:spPr>
          <a:xfrm>
            <a:off x="4412876" y="2574472"/>
            <a:ext cx="0" cy="330574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898D9E-00C4-E845-892D-E7B6F97A57BB}"/>
              </a:ext>
            </a:extLst>
          </p:cNvPr>
          <p:cNvCxnSpPr/>
          <p:nvPr/>
        </p:nvCxnSpPr>
        <p:spPr>
          <a:xfrm>
            <a:off x="5822576" y="4136572"/>
            <a:ext cx="0" cy="587781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48B0EB-6454-E54C-B47C-808915CEFFB4}"/>
              </a:ext>
            </a:extLst>
          </p:cNvPr>
          <p:cNvCxnSpPr>
            <a:endCxn id="8" idx="2"/>
          </p:cNvCxnSpPr>
          <p:nvPr/>
        </p:nvCxnSpPr>
        <p:spPr>
          <a:xfrm>
            <a:off x="5484158" y="3374572"/>
            <a:ext cx="1981201" cy="13900"/>
          </a:xfrm>
          <a:prstGeom prst="straightConnector1">
            <a:avLst/>
          </a:prstGeom>
          <a:ln w="349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0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06C1-5065-4F4C-90F0-6A65DC04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4 (Database Protocol)</a:t>
            </a:r>
          </a:p>
        </p:txBody>
      </p:sp>
      <p:pic>
        <p:nvPicPr>
          <p:cNvPr id="4" name="Type4Driver">
            <a:hlinkClick r:id="" action="ppaction://media"/>
            <a:extLst>
              <a:ext uri="{FF2B5EF4-FFF2-40B4-BE49-F238E27FC236}">
                <a16:creationId xmlns:a16="http://schemas.microsoft.com/office/drawing/2014/main" id="{916214A5-42AA-0743-97F7-7E4A255636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336" y="818996"/>
            <a:ext cx="9101444" cy="5591175"/>
          </a:xfrm>
        </p:spPr>
      </p:pic>
    </p:spTree>
    <p:extLst>
      <p:ext uri="{BB962C8B-B14F-4D97-AF65-F5344CB8AC3E}">
        <p14:creationId xmlns:p14="http://schemas.microsoft.com/office/powerpoint/2010/main" val="177765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F8B-1A10-B448-82F0-C103D3F4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Driver: Type 4 (Database Protocol)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97E09-071E-1846-B666-52E53BE8D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Advantages</a:t>
            </a:r>
          </a:p>
          <a:p>
            <a:r>
              <a:rPr lang="en-US" dirty="0"/>
              <a:t>Completely implemented in Java to achieve platform </a:t>
            </a:r>
            <a:r>
              <a:rPr lang="en-US" dirty="0">
                <a:solidFill>
                  <a:schemeClr val="accent6"/>
                </a:solidFill>
              </a:rPr>
              <a:t>independence</a:t>
            </a:r>
            <a:r>
              <a:rPr lang="en-US" dirty="0"/>
              <a:t>.</a:t>
            </a:r>
          </a:p>
          <a:p>
            <a:r>
              <a:rPr lang="en-US" dirty="0"/>
              <a:t>No native libraries are required to be installed in client machine.</a:t>
            </a:r>
          </a:p>
          <a:p>
            <a:r>
              <a:rPr lang="en-US" dirty="0"/>
              <a:t>These drivers don't translate the requests into an intermediary format (such as ODBC).</a:t>
            </a:r>
          </a:p>
          <a:p>
            <a:r>
              <a:rPr lang="en-US" dirty="0"/>
              <a:t>Secure to use since, it uses database server specific protocol.</a:t>
            </a:r>
          </a:p>
          <a:p>
            <a:r>
              <a:rPr lang="en-US" dirty="0"/>
              <a:t>The client application connects directly to the database server. </a:t>
            </a:r>
          </a:p>
          <a:p>
            <a:r>
              <a:rPr lang="en-US" dirty="0"/>
              <a:t>No translation or middleware layers are used, improving performance.</a:t>
            </a:r>
          </a:p>
          <a:p>
            <a:r>
              <a:rPr lang="en-US" dirty="0"/>
              <a:t>The JVM  manages all the  aspects of the application-to-database connection.</a:t>
            </a:r>
          </a:p>
          <a:p>
            <a:pPr>
              <a:buNone/>
            </a:pPr>
            <a:r>
              <a:rPr lang="en-US" b="1" dirty="0"/>
              <a:t>Disadvantage</a:t>
            </a:r>
          </a:p>
          <a:p>
            <a:r>
              <a:rPr lang="en-US" dirty="0"/>
              <a:t>This Driver uses database specific protocol and it is DBMS </a:t>
            </a:r>
            <a:r>
              <a:rPr lang="en-US" dirty="0">
                <a:solidFill>
                  <a:schemeClr val="accent6"/>
                </a:solidFill>
              </a:rPr>
              <a:t>vendor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dependent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F479-8CAC-4D4B-A040-8797275F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21C8C-2524-7941-8B33-F4D1F2C0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142ABC47-A973-B743-9807-6084DB5198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315419"/>
              </p:ext>
            </p:extLst>
          </p:nvPr>
        </p:nvGraphicFramePr>
        <p:xfrm>
          <a:off x="495300" y="863444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Thin Driver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can connect to a database without the client installed on your machine. E.g. Type 4.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F306EE4-7361-C247-9B83-5222A535A4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794282"/>
              </p:ext>
            </p:extLst>
          </p:nvPr>
        </p:nvGraphicFramePr>
        <p:xfrm>
          <a:off x="495300" y="1503524"/>
          <a:ext cx="8763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Thick Driver 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Thick client would need the client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installation.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E.g. Type 1 and Type 2.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34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8294-7792-3447-97D3-080E2C0D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Comparison between JDBC Drivers</a:t>
            </a:r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1FC86808-4262-554B-8F2E-E131FA49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61710"/>
              </p:ext>
            </p:extLst>
          </p:nvPr>
        </p:nvGraphicFramePr>
        <p:xfrm>
          <a:off x="223157" y="850776"/>
          <a:ext cx="1169669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7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3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8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Type: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Type 1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Type 2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Type 3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Type 4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1667587-B50E-5040-8AF8-B226F6BC00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325937"/>
              </p:ext>
            </p:extLst>
          </p:nvPr>
        </p:nvGraphicFramePr>
        <p:xfrm>
          <a:off x="223156" y="1224822"/>
          <a:ext cx="116967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2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8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Name: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JDBC-ODBC Bridge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Native Code Driver/</a:t>
                      </a:r>
                      <a:r>
                        <a:rPr lang="en-US" b="1" baseline="0" dirty="0"/>
                        <a:t> JNI</a:t>
                      </a:r>
                      <a:endParaRPr lang="en-US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Java Protocol/ Middleware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Database Protocol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F21D832-CC14-134D-BF13-4CEA951788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624659"/>
              </p:ext>
            </p:extLst>
          </p:nvPr>
        </p:nvGraphicFramePr>
        <p:xfrm>
          <a:off x="223156" y="1868108"/>
          <a:ext cx="116967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2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8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Vendor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Specific</a:t>
                      </a:r>
                      <a:r>
                        <a:rPr lang="en-US" dirty="0"/>
                        <a:t>: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0A9DE8-56ED-5444-8DFF-9BB31B3E5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16274"/>
              </p:ext>
            </p:extLst>
          </p:nvPr>
        </p:nvGraphicFramePr>
        <p:xfrm>
          <a:off x="223156" y="3161092"/>
          <a:ext cx="116967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2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8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b="1" dirty="0"/>
                        <a:t>Working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JDBC-&gt; ODBC</a:t>
                      </a:r>
                      <a:r>
                        <a:rPr lang="en-US" baseline="0" dirty="0"/>
                        <a:t> call </a:t>
                      </a:r>
                    </a:p>
                    <a:p>
                      <a:r>
                        <a:rPr lang="en-US" baseline="0" dirty="0"/>
                        <a:t>ODBC -&gt; native call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JDBC</a:t>
                      </a:r>
                      <a:r>
                        <a:rPr lang="en-US" baseline="0" dirty="0"/>
                        <a:t> call -&gt; native specific call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JDBC call -&gt; middleware specific.</a:t>
                      </a:r>
                    </a:p>
                    <a:p>
                      <a:r>
                        <a:rPr lang="en-US" dirty="0"/>
                        <a:t>Middleware</a:t>
                      </a:r>
                      <a:r>
                        <a:rPr lang="en-US" baseline="0" dirty="0"/>
                        <a:t> -&gt; native call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JDBC call -&gt;DB specific call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4A287E-D038-E844-9EEB-78701F2B0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553432"/>
              </p:ext>
            </p:extLst>
          </p:nvPr>
        </p:nvGraphicFramePr>
        <p:xfrm>
          <a:off x="223156" y="2514600"/>
          <a:ext cx="116967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2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8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b="1" dirty="0"/>
                        <a:t>Pure Java Driver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212FA9-A83C-CC42-8817-2AADE965E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245439"/>
              </p:ext>
            </p:extLst>
          </p:nvPr>
        </p:nvGraphicFramePr>
        <p:xfrm>
          <a:off x="223156" y="4081904"/>
          <a:ext cx="11707587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7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6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b="1" dirty="0"/>
                        <a:t>Multiple DB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  <a:p>
                      <a:pPr algn="ctr"/>
                      <a:r>
                        <a:rPr lang="en-US" dirty="0"/>
                        <a:t>[only ODBC supported</a:t>
                      </a:r>
                      <a:r>
                        <a:rPr lang="en-US" baseline="0" dirty="0"/>
                        <a:t> DB]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  <a:p>
                      <a:pPr algn="ctr"/>
                      <a:r>
                        <a:rPr lang="en-US" dirty="0"/>
                        <a:t>[DB Driver should be in </a:t>
                      </a:r>
                      <a:r>
                        <a:rPr lang="en-US" baseline="0" dirty="0"/>
                        <a:t>middleware]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7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6935-2564-6D48-B542-8820132E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Which Driver should be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779E8-F71B-E446-84D0-F572010ED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accessing </a:t>
            </a:r>
            <a:r>
              <a:rPr lang="en-US" dirty="0">
                <a:solidFill>
                  <a:schemeClr val="accent6"/>
                </a:solidFill>
              </a:rPr>
              <a:t>one type </a:t>
            </a:r>
            <a:r>
              <a:rPr lang="en-US" dirty="0"/>
              <a:t>of database such as </a:t>
            </a:r>
            <a:r>
              <a:rPr lang="en-US" dirty="0" err="1"/>
              <a:t>MySql</a:t>
            </a:r>
            <a:r>
              <a:rPr lang="en-US" dirty="0"/>
              <a:t>, Oracle, Sybase or IBM etc., the preferred driver </a:t>
            </a:r>
            <a:r>
              <a:rPr lang="en-US" dirty="0">
                <a:solidFill>
                  <a:schemeClr val="accent6"/>
                </a:solidFill>
              </a:rPr>
              <a:t>type is 4</a:t>
            </a:r>
            <a:r>
              <a:rPr lang="en-US" dirty="0"/>
              <a:t>.</a:t>
            </a:r>
          </a:p>
          <a:p>
            <a:r>
              <a:rPr lang="en-US" dirty="0"/>
              <a:t>If your Java application is accessing </a:t>
            </a:r>
            <a:r>
              <a:rPr lang="en-US" dirty="0">
                <a:solidFill>
                  <a:schemeClr val="accent6"/>
                </a:solidFill>
              </a:rPr>
              <a:t>multiple types </a:t>
            </a:r>
            <a:r>
              <a:rPr lang="en-US" dirty="0"/>
              <a:t>of databases at the same time, </a:t>
            </a:r>
            <a:r>
              <a:rPr lang="en-US" dirty="0">
                <a:solidFill>
                  <a:schemeClr val="accent6"/>
                </a:solidFill>
              </a:rPr>
              <a:t>type 3 </a:t>
            </a:r>
            <a:r>
              <a:rPr lang="en-US" dirty="0"/>
              <a:t>is the preferred driver.</a:t>
            </a:r>
          </a:p>
          <a:p>
            <a:r>
              <a:rPr lang="en-US" dirty="0">
                <a:solidFill>
                  <a:schemeClr val="accent6"/>
                </a:solidFill>
              </a:rPr>
              <a:t>Type 2 </a:t>
            </a:r>
            <a:r>
              <a:rPr lang="en-US" dirty="0"/>
              <a:t>drivers are useful in situations, where a </a:t>
            </a:r>
            <a:r>
              <a:rPr lang="en-US" dirty="0">
                <a:solidFill>
                  <a:schemeClr val="accent6"/>
                </a:solidFill>
              </a:rPr>
              <a:t>type 3 or type 4 driver is not </a:t>
            </a:r>
            <a:r>
              <a:rPr lang="en-US" dirty="0"/>
              <a:t>available yet for your database.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type 1</a:t>
            </a:r>
            <a:r>
              <a:rPr lang="en-US" dirty="0"/>
              <a:t> driver is not considered a deployment-level driver, and is typically used for </a:t>
            </a:r>
            <a:r>
              <a:rPr lang="en-US" dirty="0">
                <a:solidFill>
                  <a:schemeClr val="accent6"/>
                </a:solidFill>
              </a:rPr>
              <a:t>development and testing</a:t>
            </a:r>
            <a:r>
              <a:rPr lang="en-US" dirty="0"/>
              <a:t> purposes only.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3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616F-2124-4444-A134-95A7726B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Overview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CABF2C59-C90F-DF4F-9DDD-2B2C8E266F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792344"/>
              </p:ext>
            </p:extLst>
          </p:nvPr>
        </p:nvGraphicFramePr>
        <p:xfrm>
          <a:off x="457200" y="947212"/>
          <a:ext cx="5987142" cy="326975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6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42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Sr. No.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Unit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%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Weightage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Java Networking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JDBC Programming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</a:t>
                      </a:r>
                      <a:r>
                        <a:rPr lang="en-US" sz="1800" kern="1200" baseline="0" dirty="0" err="1"/>
                        <a:t>Servlet</a:t>
                      </a:r>
                      <a:r>
                        <a:rPr lang="en-US" sz="1800" kern="1200" baseline="0" dirty="0"/>
                        <a:t> API and Overview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/>
                        <a:t> Java Server Pages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/>
                        <a:t> Java Server Faces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/>
                        <a:t> Hibernate 	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51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b="1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/>
                        <a:t> Java Web Frameworks: Spring MVC 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00B06C-37AC-8647-B639-49280CD0BECE}"/>
              </a:ext>
            </a:extLst>
          </p:cNvPr>
          <p:cNvSpPr txBox="1"/>
          <p:nvPr/>
        </p:nvSpPr>
        <p:spPr>
          <a:xfrm>
            <a:off x="457200" y="4833257"/>
            <a:ext cx="7151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 Book:</a:t>
            </a:r>
          </a:p>
          <a:p>
            <a:r>
              <a:rPr lang="en-US" sz="2000" dirty="0"/>
              <a:t>Complete Reference J2EE by James Keogh </a:t>
            </a:r>
            <a:r>
              <a:rPr lang="en-US" sz="2000" dirty="0" err="1"/>
              <a:t>mcgraw</a:t>
            </a:r>
            <a:r>
              <a:rPr lang="en-US" sz="2000" dirty="0"/>
              <a:t> publication</a:t>
            </a:r>
          </a:p>
          <a:p>
            <a:endParaRPr lang="en-US" sz="2000" b="1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B15F8B4-8D3A-1C43-B9B8-3AA569610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01" y="4216970"/>
            <a:ext cx="1295400" cy="166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13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DC2A-9ED6-614C-A0E1-37D93C8B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with different RDBMS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9CF9-0984-9B47-AA5F-C367F9A2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2A294-37DF-8342-A33B-FEE61B189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153686"/>
              </p:ext>
            </p:extLst>
          </p:nvPr>
        </p:nvGraphicFramePr>
        <p:xfrm>
          <a:off x="522514" y="863444"/>
          <a:ext cx="8686800" cy="4267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7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RDBMS</a:t>
                      </a:r>
                    </a:p>
                  </a:txBody>
                  <a:tcPr marL="76200" marR="76200" marT="76200" marB="7620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JDBC driver name</a:t>
                      </a:r>
                    </a:p>
                  </a:txBody>
                  <a:tcPr marL="76200" marR="76200" marT="76200" marB="7620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URL format</a:t>
                      </a:r>
                    </a:p>
                  </a:txBody>
                  <a:tcPr marL="76200" marR="76200" marT="76200" marB="7620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E50FF6-E0CC-0947-ADE9-C6A2ABFBB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27046"/>
              </p:ext>
            </p:extLst>
          </p:nvPr>
        </p:nvGraphicFramePr>
        <p:xfrm>
          <a:off x="522514" y="1305404"/>
          <a:ext cx="8686800" cy="426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MySQL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com.mysql.jdbc.Driver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jdbc:mysql</a:t>
                      </a:r>
                      <a:r>
                        <a:rPr lang="en-US" dirty="0">
                          <a:effectLst/>
                        </a:rPr>
                        <a:t>://hostname/ </a:t>
                      </a:r>
                      <a:r>
                        <a:rPr lang="en-US" dirty="0" err="1">
                          <a:effectLst/>
                        </a:rPr>
                        <a:t>databaseName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609D30-AB93-0840-92F7-AB62810D8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69444"/>
              </p:ext>
            </p:extLst>
          </p:nvPr>
        </p:nvGraphicFramePr>
        <p:xfrm>
          <a:off x="522514" y="1747364"/>
          <a:ext cx="8686800" cy="701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ORACLE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oracle.jdbc.driver.OracleDriver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jdbc:oracle:thin</a:t>
                      </a:r>
                      <a:r>
                        <a:rPr lang="en-US" dirty="0">
                          <a:effectLst/>
                        </a:rPr>
                        <a:t>:@</a:t>
                      </a:r>
                      <a:r>
                        <a:rPr lang="en-US" dirty="0" err="1">
                          <a:effectLst/>
                        </a:rPr>
                        <a:t>hostname:port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Number:databaseName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8FDC7A-9023-E647-B0C2-503768399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449681"/>
              </p:ext>
            </p:extLst>
          </p:nvPr>
        </p:nvGraphicFramePr>
        <p:xfrm>
          <a:off x="522514" y="2463644"/>
          <a:ext cx="8686800" cy="701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DB2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com.ibm.db2.jdbc.net.DB2Driver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jdbc:db2:hostname:port Number /</a:t>
                      </a:r>
                      <a:r>
                        <a:rPr lang="en-US" dirty="0" err="1">
                          <a:effectLst/>
                        </a:rPr>
                        <a:t>databaseName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53FE29-D661-F84D-BAF3-2C4FF281F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958453"/>
              </p:ext>
            </p:extLst>
          </p:nvPr>
        </p:nvGraphicFramePr>
        <p:xfrm>
          <a:off x="522514" y="4063844"/>
          <a:ext cx="8686800" cy="7010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 err="1">
                          <a:effectLst/>
                        </a:rPr>
                        <a:t>SQLServer</a:t>
                      </a:r>
                      <a:endParaRPr lang="en-US" sz="1700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com.microsoft.sqlserver.jdbc.SQLServerDriver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/>
                        <a:t>jdbc:microsoft:sqlserver</a:t>
                      </a:r>
                      <a:r>
                        <a:rPr lang="en-US" dirty="0"/>
                        <a:t>: //hostname:1433;DatabaseName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13B0814-F264-C04A-8330-78FB9F4B9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468158"/>
              </p:ext>
            </p:extLst>
          </p:nvPr>
        </p:nvGraphicFramePr>
        <p:xfrm>
          <a:off x="522514" y="3179924"/>
          <a:ext cx="8686800" cy="4267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Sybase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com.sybase.jdbc.SybDriver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</a:rPr>
                        <a:t> </a:t>
                      </a:r>
                      <a:r>
                        <a:rPr lang="en-US" dirty="0" err="1"/>
                        <a:t>jdbc:sybase:Tds</a:t>
                      </a:r>
                      <a:r>
                        <a:rPr lang="en-US" dirty="0"/>
                        <a:t>:&lt;host&gt;:&lt;port&gt; 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2AA0A4-BD7E-9C41-B1F8-3BE308697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7583"/>
              </p:ext>
            </p:extLst>
          </p:nvPr>
        </p:nvGraphicFramePr>
        <p:xfrm>
          <a:off x="522514" y="3621884"/>
          <a:ext cx="8686800" cy="4267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SQLite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/>
                        <a:t>org.sqlite.JDBC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/>
                        <a:t>jdbc:sqlite:C</a:t>
                      </a:r>
                      <a:r>
                        <a:rPr lang="en-US" dirty="0"/>
                        <a:t>:/</a:t>
                      </a:r>
                      <a:r>
                        <a:rPr lang="en-US" dirty="0" err="1"/>
                        <a:t>sqlite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db</a:t>
                      </a:r>
                      <a:r>
                        <a:rPr lang="en-US" dirty="0"/>
                        <a:t>/</a:t>
                      </a:r>
                      <a:r>
                        <a:rPr lang="en-US" dirty="0" err="1">
                          <a:effectLst/>
                        </a:rPr>
                        <a:t>databaseName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4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91EE-D4C7-CA47-A9D6-5A7B3B87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83D7-F017-3F42-A0D6-2E6B0D7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2548E2-F4BF-5A4B-80FA-0CE5D0CF7317}"/>
              </a:ext>
            </a:extLst>
          </p:cNvPr>
          <p:cNvSpPr/>
          <p:nvPr/>
        </p:nvSpPr>
        <p:spPr>
          <a:xfrm>
            <a:off x="228600" y="914400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JDBC API provides the following interfaces and classes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98ED3A-5852-8048-A9CE-E9869F1BBB2E}"/>
              </a:ext>
            </a:extLst>
          </p:cNvPr>
          <p:cNvSpPr/>
          <p:nvPr/>
        </p:nvSpPr>
        <p:spPr>
          <a:xfrm>
            <a:off x="1676400" y="1676400"/>
            <a:ext cx="1905000" cy="609600"/>
          </a:xfrm>
          <a:prstGeom prst="round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DriverManager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6" name="Rounded Rectangle 5">
            <a:extLst>
              <a:ext uri="{FF2B5EF4-FFF2-40B4-BE49-F238E27FC236}">
                <a16:creationId xmlns:a16="http://schemas.microsoft.com/office/drawing/2014/main" id="{BCFFF884-1AB7-5048-B7A3-5959F7208DC0}"/>
              </a:ext>
            </a:extLst>
          </p:cNvPr>
          <p:cNvSpPr/>
          <p:nvPr/>
        </p:nvSpPr>
        <p:spPr>
          <a:xfrm>
            <a:off x="1676400" y="3200400"/>
            <a:ext cx="1905000" cy="609600"/>
          </a:xfrm>
          <a:prstGeom prst="roundRect">
            <a:avLst/>
          </a:prstGeom>
          <a:solidFill>
            <a:srgbClr val="00B050">
              <a:alpha val="39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6310F0-7C72-B74C-90F1-9F29AD30D09F}"/>
              </a:ext>
            </a:extLst>
          </p:cNvPr>
          <p:cNvSpPr/>
          <p:nvPr/>
        </p:nvSpPr>
        <p:spPr>
          <a:xfrm>
            <a:off x="1676400" y="2438400"/>
            <a:ext cx="1905000" cy="609600"/>
          </a:xfrm>
          <a:prstGeom prst="roundRect">
            <a:avLst/>
          </a:prstGeom>
          <a:solidFill>
            <a:srgbClr val="00B050">
              <a:alpha val="39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Driver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8" name="Rounded Rectangle 7">
            <a:extLst>
              <a:ext uri="{FF2B5EF4-FFF2-40B4-BE49-F238E27FC236}">
                <a16:creationId xmlns:a16="http://schemas.microsoft.com/office/drawing/2014/main" id="{65895E03-AA5C-F442-A507-9ABCA2853A62}"/>
              </a:ext>
            </a:extLst>
          </p:cNvPr>
          <p:cNvSpPr/>
          <p:nvPr/>
        </p:nvSpPr>
        <p:spPr>
          <a:xfrm>
            <a:off x="1676400" y="3962400"/>
            <a:ext cx="1905000" cy="609600"/>
          </a:xfrm>
          <a:prstGeom prst="roundRect">
            <a:avLst/>
          </a:prstGeom>
          <a:solidFill>
            <a:srgbClr val="00B050">
              <a:alpha val="39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Statement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AA60D1-A3A8-0447-8827-CC201B031169}"/>
              </a:ext>
            </a:extLst>
          </p:cNvPr>
          <p:cNvSpPr/>
          <p:nvPr/>
        </p:nvSpPr>
        <p:spPr>
          <a:xfrm>
            <a:off x="1676400" y="5486400"/>
            <a:ext cx="1905000" cy="609600"/>
          </a:xfrm>
          <a:prstGeom prst="roundRect">
            <a:avLst/>
          </a:prstGeom>
          <a:solidFill>
            <a:srgbClr val="E40524">
              <a:alpha val="39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SQLException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0" name="Rounded Rectangle 9">
            <a:extLst>
              <a:ext uri="{FF2B5EF4-FFF2-40B4-BE49-F238E27FC236}">
                <a16:creationId xmlns:a16="http://schemas.microsoft.com/office/drawing/2014/main" id="{C3CF3798-F967-C343-B90A-1AFAF592BA3E}"/>
              </a:ext>
            </a:extLst>
          </p:cNvPr>
          <p:cNvSpPr/>
          <p:nvPr/>
        </p:nvSpPr>
        <p:spPr>
          <a:xfrm>
            <a:off x="1676400" y="4724400"/>
            <a:ext cx="1905000" cy="609600"/>
          </a:xfrm>
          <a:prstGeom prst="roundRect">
            <a:avLst/>
          </a:prstGeom>
          <a:solidFill>
            <a:srgbClr val="00B050">
              <a:alpha val="39000"/>
            </a:srgbClr>
          </a:solidFill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ResultSet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C7CDE93-9215-3840-8F38-FC67A2548121}"/>
              </a:ext>
            </a:extLst>
          </p:cNvPr>
          <p:cNvSpPr/>
          <p:nvPr/>
        </p:nvSpPr>
        <p:spPr>
          <a:xfrm>
            <a:off x="4648200" y="1524000"/>
            <a:ext cx="4267200" cy="1752600"/>
          </a:xfrm>
          <a:prstGeom prst="wedgeRoundRectCallout">
            <a:avLst>
              <a:gd name="adj1" fmla="val -74309"/>
              <a:gd name="adj2" fmla="val -2393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acts as an interface between user and drivers. It keeps track of the drivers that are available and handles establishing a connection between a database and the appropriate driver.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34405-C8FC-FF4F-9465-862BBAD1E771}"/>
              </a:ext>
            </a:extLst>
          </p:cNvPr>
          <p:cNvSpPr txBox="1"/>
          <p:nvPr/>
        </p:nvSpPr>
        <p:spPr>
          <a:xfrm rot="16200000">
            <a:off x="647700" y="177476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0AFB54-D5F8-2241-B3FE-07878CDE8287}"/>
              </a:ext>
            </a:extLst>
          </p:cNvPr>
          <p:cNvCxnSpPr/>
          <p:nvPr/>
        </p:nvCxnSpPr>
        <p:spPr>
          <a:xfrm>
            <a:off x="1143000" y="1981200"/>
            <a:ext cx="5334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313DDC-0584-524E-B5E6-A07E0C24C604}"/>
              </a:ext>
            </a:extLst>
          </p:cNvPr>
          <p:cNvSpPr txBox="1"/>
          <p:nvPr/>
        </p:nvSpPr>
        <p:spPr>
          <a:xfrm rot="16200000">
            <a:off x="504455" y="3610345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Interface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F52B83-168F-1C4E-BE67-177ECB9785A2}"/>
              </a:ext>
            </a:extLst>
          </p:cNvPr>
          <p:cNvCxnSpPr>
            <a:stCxn id="14" idx="2"/>
            <a:endCxn id="7" idx="1"/>
          </p:cNvCxnSpPr>
          <p:nvPr/>
        </p:nvCxnSpPr>
        <p:spPr>
          <a:xfrm flipV="1">
            <a:off x="1207532" y="2743200"/>
            <a:ext cx="468868" cy="10518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8BAAB-0623-454D-A4BD-1FB6F6DD91CD}"/>
              </a:ext>
            </a:extLst>
          </p:cNvPr>
          <p:cNvCxnSpPr>
            <a:stCxn id="14" idx="2"/>
            <a:endCxn id="6" idx="1"/>
          </p:cNvCxnSpPr>
          <p:nvPr/>
        </p:nvCxnSpPr>
        <p:spPr>
          <a:xfrm flipV="1">
            <a:off x="1207532" y="3505200"/>
            <a:ext cx="468868" cy="2898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585AAA-1151-184D-BFAF-0FE1EE399C2E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1207532" y="3795011"/>
            <a:ext cx="468868" cy="4721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23CF01-E21A-B742-92E4-1149F4B72E54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>
            <a:off x="1207532" y="3795011"/>
            <a:ext cx="468868" cy="12341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B5B7AA-D508-DA41-904E-CB0334E773AC}"/>
              </a:ext>
            </a:extLst>
          </p:cNvPr>
          <p:cNvSpPr txBox="1"/>
          <p:nvPr/>
        </p:nvSpPr>
        <p:spPr>
          <a:xfrm rot="16200000">
            <a:off x="386834" y="55684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Exception  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9AD984-EDD4-1C4C-B8BD-87C66346E0A9}"/>
              </a:ext>
            </a:extLst>
          </p:cNvPr>
          <p:cNvCxnSpPr>
            <a:endCxn id="9" idx="1"/>
          </p:cNvCxnSpPr>
          <p:nvPr/>
        </p:nvCxnSpPr>
        <p:spPr>
          <a:xfrm>
            <a:off x="1371600" y="5791200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1BEA4B-C823-C949-8D26-6CDF32678A9B}"/>
              </a:ext>
            </a:extLst>
          </p:cNvPr>
          <p:cNvSpPr/>
          <p:nvPr/>
        </p:nvSpPr>
        <p:spPr>
          <a:xfrm>
            <a:off x="533400" y="1219200"/>
            <a:ext cx="3581400" cy="5181600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180630-F7B1-1748-A531-039B2F7434CA}"/>
              </a:ext>
            </a:extLst>
          </p:cNvPr>
          <p:cNvSpPr/>
          <p:nvPr/>
        </p:nvSpPr>
        <p:spPr>
          <a:xfrm>
            <a:off x="1524000" y="1219200"/>
            <a:ext cx="205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Package java.sql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91729592-BCA2-0941-AB8B-46F75AFDD62A}"/>
              </a:ext>
            </a:extLst>
          </p:cNvPr>
          <p:cNvSpPr/>
          <p:nvPr/>
        </p:nvSpPr>
        <p:spPr>
          <a:xfrm>
            <a:off x="4648200" y="2362200"/>
            <a:ext cx="4267200" cy="1600200"/>
          </a:xfrm>
          <a:prstGeom prst="wedgeRoundRectCallout">
            <a:avLst>
              <a:gd name="adj1" fmla="val -74309"/>
              <a:gd name="adj2" fmla="val -2393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This interface handles the communications with the database server. Driver interface provides vendor-specific implementations of the abstract classes provided by the JDBC API. 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2A11637-E512-BB4F-941B-708EAE4C7B5D}"/>
              </a:ext>
            </a:extLst>
          </p:cNvPr>
          <p:cNvSpPr/>
          <p:nvPr/>
        </p:nvSpPr>
        <p:spPr>
          <a:xfrm>
            <a:off x="4648200" y="3200400"/>
            <a:ext cx="4267200" cy="1143000"/>
          </a:xfrm>
          <a:prstGeom prst="wedgeRoundRectCallout">
            <a:avLst>
              <a:gd name="adj1" fmla="val -74309"/>
              <a:gd name="adj2" fmla="val -2393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This Interface is the session between java application and database. It contains all methods for contacting a database. 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216EFCC1-8C2D-B74B-9336-3756A0FB669E}"/>
              </a:ext>
            </a:extLst>
          </p:cNvPr>
          <p:cNvSpPr/>
          <p:nvPr/>
        </p:nvSpPr>
        <p:spPr>
          <a:xfrm>
            <a:off x="4648200" y="5638800"/>
            <a:ext cx="4267200" cy="685800"/>
          </a:xfrm>
          <a:prstGeom prst="wedgeRoundRectCallout">
            <a:avLst>
              <a:gd name="adj1" fmla="val -74309"/>
              <a:gd name="adj2" fmla="val -2393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This class handles any errors that occur in a database application.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9832EEFD-D106-914B-A0D4-51A808368C4D}"/>
              </a:ext>
            </a:extLst>
          </p:cNvPr>
          <p:cNvSpPr/>
          <p:nvPr/>
        </p:nvSpPr>
        <p:spPr>
          <a:xfrm>
            <a:off x="4648200" y="4038600"/>
            <a:ext cx="4267200" cy="838200"/>
          </a:xfrm>
          <a:prstGeom prst="wedgeRoundRectCallout">
            <a:avLst>
              <a:gd name="adj1" fmla="val -74309"/>
              <a:gd name="adj2" fmla="val -2393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This interface is used to submit the SQL statements to the database.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C316E560-2132-F248-824F-7565720EB51A}"/>
              </a:ext>
            </a:extLst>
          </p:cNvPr>
          <p:cNvSpPr/>
          <p:nvPr/>
        </p:nvSpPr>
        <p:spPr>
          <a:xfrm>
            <a:off x="4648200" y="4572000"/>
            <a:ext cx="4267200" cy="1447800"/>
          </a:xfrm>
          <a:prstGeom prst="wedgeRoundRectCallout">
            <a:avLst>
              <a:gd name="adj1" fmla="val -74309"/>
              <a:gd name="adj2" fmla="val -2393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These objects hold data retrieved from a database after you execute an SQL query using Statement objects. It acts as an </a:t>
            </a:r>
            <a:r>
              <a:rPr lang="en-US" dirty="0" err="1">
                <a:solidFill>
                  <a:schemeClr val="tx1"/>
                </a:solidFill>
              </a:rPr>
              <a:t>iterator</a:t>
            </a:r>
            <a:r>
              <a:rPr lang="en-US" dirty="0">
                <a:solidFill>
                  <a:schemeClr val="tx1"/>
                </a:solidFill>
              </a:rPr>
              <a:t> to allow you to move through its data.</a:t>
            </a:r>
          </a:p>
        </p:txBody>
      </p:sp>
    </p:spTree>
    <p:extLst>
      <p:ext uri="{BB962C8B-B14F-4D97-AF65-F5344CB8AC3E}">
        <p14:creationId xmlns:p14="http://schemas.microsoft.com/office/powerpoint/2010/main" val="31646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/>
      <p:bldP spid="14" grpId="0"/>
      <p:bldP spid="19" grpId="0"/>
      <p:bldP spid="21" grpId="0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2E8E-7BD6-5843-8044-159819D1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2B7B-2AF4-2D48-8A7A-D9E33B33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core java objects of JDBC API.</a:t>
            </a:r>
          </a:p>
          <a:p>
            <a:r>
              <a:rPr lang="en-US" dirty="0"/>
              <a:t>It includes java data objects, that provides basics for connecting to DBMS and interacting with data stored in DBMS.</a:t>
            </a:r>
          </a:p>
          <a:p>
            <a:r>
              <a:rPr lang="en-US" dirty="0"/>
              <a:t>This package performs JDBC core operations such as Creating and Executing query.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           </a:t>
            </a:r>
            <a:r>
              <a:rPr lang="en-US" b="1" dirty="0" err="1"/>
              <a:t>java.sql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070CD9A-AB29-5346-97F2-3B9622300E0C}"/>
              </a:ext>
            </a:extLst>
          </p:cNvPr>
          <p:cNvSpPr/>
          <p:nvPr/>
        </p:nvSpPr>
        <p:spPr>
          <a:xfrm>
            <a:off x="413657" y="2971800"/>
            <a:ext cx="457200" cy="457200"/>
          </a:xfrm>
          <a:prstGeom prst="cub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5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12C2-953B-CC4C-AC4C-B30C2E40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A97D-B3FD-9941-909B-88CF4EE75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b="1" dirty="0"/>
              <a:t>Loading JDBC Driver</a:t>
            </a:r>
          </a:p>
          <a:p>
            <a:r>
              <a:rPr lang="en-US" dirty="0"/>
              <a:t>Step 2: </a:t>
            </a:r>
            <a:r>
              <a:rPr lang="en-US" b="1" dirty="0"/>
              <a:t>Connection to DBMS</a:t>
            </a:r>
          </a:p>
          <a:p>
            <a:r>
              <a:rPr lang="en-US" dirty="0"/>
              <a:t>Step 3: </a:t>
            </a:r>
            <a:r>
              <a:rPr lang="en-US" b="1" dirty="0"/>
              <a:t>Creating and executing statement</a:t>
            </a:r>
          </a:p>
          <a:p>
            <a:r>
              <a:rPr lang="en-US" dirty="0"/>
              <a:t>Step 4: </a:t>
            </a:r>
            <a:r>
              <a:rPr lang="en-US" b="1" dirty="0"/>
              <a:t>Processing data returned by the DBMS</a:t>
            </a:r>
          </a:p>
          <a:p>
            <a:r>
              <a:rPr lang="en-US" dirty="0"/>
              <a:t>Step 5: </a:t>
            </a:r>
            <a:r>
              <a:rPr lang="en-US" b="1" dirty="0"/>
              <a:t>Terminating Connection with DBMS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1F86-21B8-0D42-A54B-C8BAAA93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1: Loading JDBC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75A72-5755-ED4A-9BB3-0386B06A5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instance of the driver</a:t>
            </a:r>
          </a:p>
          <a:p>
            <a:r>
              <a:rPr lang="en-US" dirty="0"/>
              <a:t>Register driver in the driver manager</a:t>
            </a:r>
          </a:p>
          <a:p>
            <a:r>
              <a:rPr lang="en-US" dirty="0"/>
              <a:t>Loading the driver or drivers</a:t>
            </a:r>
          </a:p>
          <a:p>
            <a:pPr lvl="1"/>
            <a:r>
              <a:rPr lang="en-US" dirty="0"/>
              <a:t>for example, you want to use driver for </a:t>
            </a:r>
            <a:r>
              <a:rPr lang="en-US" dirty="0" err="1"/>
              <a:t>mysql</a:t>
            </a:r>
            <a:r>
              <a:rPr lang="en-US" dirty="0"/>
              <a:t>, the following code will load it: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Class.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forName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com.mysql.jdbc.Driver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”);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C4573DE-6E16-D242-BBDB-740EAD4BEF0A}"/>
              </a:ext>
            </a:extLst>
          </p:cNvPr>
          <p:cNvSpPr/>
          <p:nvPr/>
        </p:nvSpPr>
        <p:spPr>
          <a:xfrm>
            <a:off x="304800" y="4905504"/>
            <a:ext cx="2590800" cy="1066800"/>
          </a:xfrm>
          <a:prstGeom prst="wedgeRoundRectCallout">
            <a:avLst>
              <a:gd name="adj1" fmla="val -23791"/>
              <a:gd name="adj2" fmla="val -94715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Class that represent classes and interfaces in a running Java application.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8A34B77-BCAB-334F-B3F1-F09A7740FBF7}"/>
              </a:ext>
            </a:extLst>
          </p:cNvPr>
          <p:cNvSpPr/>
          <p:nvPr/>
        </p:nvSpPr>
        <p:spPr>
          <a:xfrm>
            <a:off x="3276600" y="3061570"/>
            <a:ext cx="4572000" cy="685800"/>
          </a:xfrm>
          <a:prstGeom prst="wedgeRoundRectCallout">
            <a:avLst>
              <a:gd name="adj1" fmla="val -69224"/>
              <a:gd name="adj2" fmla="val 9573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Returns the Class object associated with the class or interface with the given string name.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CE7FBCE-2A84-3C48-8A7D-BBEDDC6F02B9}"/>
              </a:ext>
            </a:extLst>
          </p:cNvPr>
          <p:cNvSpPr/>
          <p:nvPr/>
        </p:nvSpPr>
        <p:spPr>
          <a:xfrm>
            <a:off x="3124200" y="4861142"/>
            <a:ext cx="1524000" cy="381000"/>
          </a:xfrm>
          <a:prstGeom prst="wedgeRoundRectCallout">
            <a:avLst>
              <a:gd name="adj1" fmla="val -30060"/>
              <a:gd name="adj2" fmla="val -177103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Main </a:t>
            </a:r>
            <a:r>
              <a:rPr lang="en-US" dirty="0" err="1">
                <a:solidFill>
                  <a:schemeClr val="tx1"/>
                </a:solidFill>
              </a:rPr>
              <a:t>Pakage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CA4EC3F-F330-3840-8115-08EF72941F28}"/>
              </a:ext>
            </a:extLst>
          </p:cNvPr>
          <p:cNvSpPr/>
          <p:nvPr/>
        </p:nvSpPr>
        <p:spPr>
          <a:xfrm rot="16200000">
            <a:off x="4648200" y="3809999"/>
            <a:ext cx="381000" cy="1600200"/>
          </a:xfrm>
          <a:prstGeom prst="leftBrace">
            <a:avLst>
              <a:gd name="adj1" fmla="val 8333"/>
              <a:gd name="adj2" fmla="val 66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8A298CE-A382-964D-A55F-791F58424742}"/>
              </a:ext>
            </a:extLst>
          </p:cNvPr>
          <p:cNvSpPr/>
          <p:nvPr/>
        </p:nvSpPr>
        <p:spPr>
          <a:xfrm>
            <a:off x="4800600" y="5438904"/>
            <a:ext cx="1524000" cy="381000"/>
          </a:xfrm>
          <a:prstGeom prst="wedgeRoundRectCallout">
            <a:avLst>
              <a:gd name="adj1" fmla="val -28269"/>
              <a:gd name="adj2" fmla="val -19859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Sub-</a:t>
            </a:r>
            <a:r>
              <a:rPr lang="en-US" dirty="0" err="1">
                <a:solidFill>
                  <a:schemeClr val="tx1"/>
                </a:solidFill>
              </a:rPr>
              <a:t>Pakage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09C157A-7489-1644-A227-41B337EC7DBB}"/>
              </a:ext>
            </a:extLst>
          </p:cNvPr>
          <p:cNvSpPr/>
          <p:nvPr/>
        </p:nvSpPr>
        <p:spPr>
          <a:xfrm>
            <a:off x="713984" y="4905504"/>
            <a:ext cx="3124200" cy="1066800"/>
          </a:xfrm>
          <a:prstGeom prst="wedgeRoundRectCallout">
            <a:avLst>
              <a:gd name="adj1" fmla="val -23791"/>
              <a:gd name="adj2" fmla="val -94715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ea typeface="Times New Roman" panose="02020603050405020304" pitchFamily="18" charset="0"/>
                <a:cs typeface="Courier New" pitchFamily="49" charset="0"/>
              </a:rPr>
              <a:t>Class.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ea typeface="Times New Roman" panose="02020603050405020304" pitchFamily="18" charset="0"/>
                <a:cs typeface="Courier New" pitchFamily="49" charset="0"/>
              </a:rPr>
              <a:t>forName</a:t>
            </a:r>
            <a:r>
              <a:rPr lang="en-US" b="1" dirty="0">
                <a:solidFill>
                  <a:srgbClr val="00B050"/>
                </a:solidFill>
                <a:latin typeface="Courier New" pitchFamily="49" charset="0"/>
                <a:ea typeface="Times New Roman" panose="02020603050405020304" pitchFamily="18" charset="0"/>
                <a:cs typeface="Courier New" pitchFamily="49" charset="0"/>
              </a:rPr>
              <a:t>()</a:t>
            </a:r>
            <a:r>
              <a:rPr lang="en-US" dirty="0">
                <a:solidFill>
                  <a:schemeClr val="tx1"/>
                </a:solidFill>
              </a:rPr>
              <a:t> is used for loading class dynamically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E155D21-6602-594B-BB8B-C5238E81CFE7}"/>
              </a:ext>
            </a:extLst>
          </p:cNvPr>
          <p:cNvSpPr/>
          <p:nvPr/>
        </p:nvSpPr>
        <p:spPr>
          <a:xfrm>
            <a:off x="6477000" y="4905504"/>
            <a:ext cx="2476500" cy="912836"/>
          </a:xfrm>
          <a:prstGeom prst="wedgeRoundRectCallout">
            <a:avLst>
              <a:gd name="adj1" fmla="val -36608"/>
              <a:gd name="adj2" fmla="val -106853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is used to initiate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Driver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at runtime </a:t>
            </a:r>
          </a:p>
        </p:txBody>
      </p:sp>
    </p:spTree>
    <p:extLst>
      <p:ext uri="{BB962C8B-B14F-4D97-AF65-F5344CB8AC3E}">
        <p14:creationId xmlns:p14="http://schemas.microsoft.com/office/powerpoint/2010/main" val="304027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DACF-E62E-454B-8E6D-5AE7B03F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2: Connection to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64EA8-A0EC-2D43-8226-C2C4B9BBF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you've loaded the driver, you can establish a connection using the </a:t>
            </a:r>
            <a:r>
              <a:rPr lang="en-US" b="1" dirty="0" err="1"/>
              <a:t>DriverManager</a:t>
            </a:r>
            <a:r>
              <a:rPr lang="en-US" b="1" dirty="0"/>
              <a:t> </a:t>
            </a:r>
            <a:r>
              <a:rPr lang="en-US" dirty="0"/>
              <a:t>class (</a:t>
            </a:r>
            <a:r>
              <a:rPr lang="en-US" dirty="0" err="1"/>
              <a:t>java.sql.DriverManager</a:t>
            </a:r>
            <a:r>
              <a:rPr lang="en-US" dirty="0"/>
              <a:t>).</a:t>
            </a:r>
          </a:p>
          <a:p>
            <a:pPr>
              <a:buNone/>
            </a:pPr>
            <a:r>
              <a:rPr lang="en-US" sz="2000" i="1" dirty="0"/>
              <a:t>Method:  </a:t>
            </a:r>
            <a:r>
              <a:rPr lang="en-US" sz="2000" i="1" dirty="0" err="1"/>
              <a:t>DriverManager</a:t>
            </a:r>
            <a:endParaRPr lang="en-US" sz="2000" i="1" dirty="0"/>
          </a:p>
          <a:p>
            <a:pPr>
              <a:buNone/>
            </a:pPr>
            <a:endParaRPr lang="en-US" sz="2000" i="1" dirty="0"/>
          </a:p>
          <a:p>
            <a:pPr>
              <a:buNone/>
            </a:pPr>
            <a:endParaRPr lang="en-US" sz="2000" i="1" dirty="0"/>
          </a:p>
          <a:p>
            <a:pPr>
              <a:buNone/>
            </a:pPr>
            <a:endParaRPr lang="en-US" sz="2000" i="1" dirty="0"/>
          </a:p>
          <a:p>
            <a:pPr>
              <a:buNone/>
            </a:pPr>
            <a:endParaRPr lang="en-US" sz="2000" i="1" dirty="0"/>
          </a:p>
          <a:p>
            <a:pPr>
              <a:buNone/>
            </a:pPr>
            <a:endParaRPr lang="en-US" sz="2000" i="1" dirty="0"/>
          </a:p>
          <a:p>
            <a:pPr>
              <a:buNone/>
            </a:pPr>
            <a:endParaRPr lang="en-US" sz="2000" i="1" dirty="0"/>
          </a:p>
          <a:p>
            <a:pPr>
              <a:buNone/>
            </a:pPr>
            <a:endParaRPr lang="en-US" sz="2000" i="1" dirty="0"/>
          </a:p>
          <a:p>
            <a:pPr marL="171450" indent="-17145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Connection conn=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DriverManager.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getConnection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(URL,USER_NM,PASS);</a:t>
            </a:r>
          </a:p>
          <a:p>
            <a:pPr>
              <a:buNone/>
            </a:pPr>
            <a:r>
              <a:rPr lang="en-US" i="1" dirty="0"/>
              <a:t>Example:</a:t>
            </a:r>
          </a:p>
          <a:p>
            <a:pPr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Connection conn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DriverManager.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getConnection</a:t>
            </a:r>
            <a:endParaRPr lang="en-US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jdbc:mysql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://localhost:3306/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gtu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","root", 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pwd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0D2121-1D94-FF49-8E95-D40C0E1FE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26105"/>
              </p:ext>
            </p:extLst>
          </p:nvPr>
        </p:nvGraphicFramePr>
        <p:xfrm>
          <a:off x="293915" y="2084955"/>
          <a:ext cx="11647714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5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public static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 Connection </a:t>
                      </a:r>
                    </a:p>
                    <a:p>
                      <a:r>
                        <a:rPr lang="en-US" sz="1800" b="1" kern="1200" dirty="0" err="1">
                          <a:solidFill>
                            <a:srgbClr val="00B050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getConnection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String </a:t>
                      </a:r>
                      <a:r>
                        <a:rPr lang="en-US" sz="1800" b="1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url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) </a:t>
                      </a:r>
                    </a:p>
                    <a:p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throws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SQLException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Courier New" pitchFamily="49" charset="0"/>
                        <a:ea typeface="Times New Roman" panose="02020603050405020304" pitchFamily="18" charset="0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Attempts to establish a connection to the given database URL. The </a:t>
                      </a:r>
                      <a:r>
                        <a:rPr lang="en-US" dirty="0" err="1"/>
                        <a:t>DriverManager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attempts to select an appropriate driver from the set of registered JDBC drivers.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639AAA-551B-7047-B8AE-D0432130E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99535"/>
              </p:ext>
            </p:extLst>
          </p:nvPr>
        </p:nvGraphicFramePr>
        <p:xfrm>
          <a:off x="293915" y="3001533"/>
          <a:ext cx="1164771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2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5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public static 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Connection</a:t>
                      </a: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 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1" kern="1200" dirty="0" err="1">
                          <a:solidFill>
                            <a:srgbClr val="00B050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getConnection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String </a:t>
                      </a:r>
                      <a:r>
                        <a:rPr lang="en-US" sz="1800" b="1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url</a:t>
                      </a:r>
                      <a:r>
                        <a:rPr lang="en-US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,    String user, String password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)</a:t>
                      </a: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 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throws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Times New Roman" panose="02020603050405020304" pitchFamily="18" charset="0"/>
                          <a:cs typeface="Courier New" pitchFamily="49" charset="0"/>
                        </a:rPr>
                        <a:t>SQLException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Courier New" pitchFamily="49" charset="0"/>
                        <a:ea typeface="Times New Roman" panose="02020603050405020304" pitchFamily="18" charset="0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Attempts to establish a connection to the given database URL.</a:t>
                      </a:r>
                    </a:p>
                    <a:p>
                      <a:pPr algn="just"/>
                      <a:r>
                        <a:rPr lang="en-US" b="1" dirty="0" err="1"/>
                        <a:t>url</a:t>
                      </a:r>
                      <a:r>
                        <a:rPr lang="en-US" b="1" dirty="0"/>
                        <a:t> -</a:t>
                      </a:r>
                      <a:r>
                        <a:rPr lang="en-US" b="1" baseline="0" dirty="0"/>
                        <a:t> </a:t>
                      </a:r>
                      <a:r>
                        <a:rPr lang="en-US" dirty="0"/>
                        <a:t>a database </a:t>
                      </a:r>
                      <a:r>
                        <a:rPr lang="en-US" dirty="0" err="1"/>
                        <a:t>url</a:t>
                      </a:r>
                      <a:r>
                        <a:rPr lang="en-US" dirty="0"/>
                        <a:t> of the </a:t>
                      </a:r>
                      <a:r>
                        <a:rPr lang="en-US" baseline="0" dirty="0"/>
                        <a:t>     </a:t>
                      </a:r>
                      <a:r>
                        <a:rPr lang="en-US" dirty="0"/>
                        <a:t>form </a:t>
                      </a:r>
                      <a:r>
                        <a:rPr lang="en-US" dirty="0" err="1"/>
                        <a:t>jdbc:</a:t>
                      </a:r>
                      <a:r>
                        <a:rPr lang="en-US" i="1" dirty="0" err="1"/>
                        <a:t>subprotocol</a:t>
                      </a:r>
                      <a:r>
                        <a:rPr lang="en-US" dirty="0" err="1"/>
                        <a:t>:</a:t>
                      </a:r>
                      <a:r>
                        <a:rPr lang="en-US" i="1" dirty="0" err="1"/>
                        <a:t>subname</a:t>
                      </a:r>
                      <a:endParaRPr lang="en-US" i="1" dirty="0"/>
                    </a:p>
                    <a:p>
                      <a:pPr algn="just"/>
                      <a:r>
                        <a:rPr lang="en-US" b="1" dirty="0"/>
                        <a:t>user</a:t>
                      </a:r>
                      <a:r>
                        <a:rPr lang="en-US" dirty="0"/>
                        <a:t> - the database user on whose behalf the connection is being made</a:t>
                      </a:r>
                    </a:p>
                    <a:p>
                      <a:pPr algn="just"/>
                      <a:r>
                        <a:rPr lang="en-US" b="1" dirty="0"/>
                        <a:t>password</a:t>
                      </a:r>
                      <a:r>
                        <a:rPr lang="en-US" dirty="0"/>
                        <a:t> - the user's password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0678000-512B-CE4E-8F02-1C59D5329564}"/>
              </a:ext>
            </a:extLst>
          </p:cNvPr>
          <p:cNvSpPr/>
          <p:nvPr/>
        </p:nvSpPr>
        <p:spPr>
          <a:xfrm>
            <a:off x="250371" y="4426316"/>
            <a:ext cx="2895600" cy="381000"/>
          </a:xfrm>
          <a:prstGeom prst="wedgeRoundRectCallout">
            <a:avLst>
              <a:gd name="adj1" fmla="val -20255"/>
              <a:gd name="adj2" fmla="val 101903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 of java.sql package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9DE8457-0719-7C4A-9DD2-6BCF7EABF7DE}"/>
              </a:ext>
            </a:extLst>
          </p:cNvPr>
          <p:cNvSpPr/>
          <p:nvPr/>
        </p:nvSpPr>
        <p:spPr>
          <a:xfrm>
            <a:off x="3316062" y="5427323"/>
            <a:ext cx="2895600" cy="381000"/>
          </a:xfrm>
          <a:prstGeom prst="wedgeRoundRectCallout">
            <a:avLst>
              <a:gd name="adj1" fmla="val -9414"/>
              <a:gd name="adj2" fmla="val -113022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Class of java.sql package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A988458-F93F-2A47-9B81-9F9F3A631B71}"/>
              </a:ext>
            </a:extLst>
          </p:cNvPr>
          <p:cNvSpPr/>
          <p:nvPr/>
        </p:nvSpPr>
        <p:spPr>
          <a:xfrm>
            <a:off x="7231241" y="5514097"/>
            <a:ext cx="1905000" cy="320675"/>
          </a:xfrm>
          <a:prstGeom prst="wedgeRoundRectCallout">
            <a:avLst>
              <a:gd name="adj1" fmla="val -105308"/>
              <a:gd name="adj2" fmla="val 20095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Name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73CAA1-5714-B546-9C3F-0150D1DDF5BE}"/>
              </a:ext>
            </a:extLst>
          </p:cNvPr>
          <p:cNvSpPr/>
          <p:nvPr/>
        </p:nvSpPr>
        <p:spPr>
          <a:xfrm>
            <a:off x="5648526" y="6241127"/>
            <a:ext cx="685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CA69-A777-5B4A-A97E-71A8CFF9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3: Creating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7230D-C4FB-8D44-AA48-4B92B610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connection is obtained, we can interact with the database. </a:t>
            </a:r>
          </a:p>
          <a:p>
            <a:r>
              <a:rPr lang="en-US" dirty="0"/>
              <a:t>The JDBC </a:t>
            </a:r>
            <a:r>
              <a:rPr lang="en-US" b="1" i="1" dirty="0">
                <a:solidFill>
                  <a:schemeClr val="accent6"/>
                </a:solidFill>
              </a:rPr>
              <a:t>Statement</a:t>
            </a:r>
            <a:r>
              <a:rPr lang="en-US" dirty="0"/>
              <a:t> interfaces define the methods and properties that enable you to send SQL or PL/SQL commands and receive data from your database.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   Statement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con.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createStatement</a:t>
            </a:r>
            <a:r>
              <a:rPr lang="en-US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207E476-5F7F-EB4B-B8EF-173810B14FA8}"/>
              </a:ext>
            </a:extLst>
          </p:cNvPr>
          <p:cNvSpPr/>
          <p:nvPr/>
        </p:nvSpPr>
        <p:spPr>
          <a:xfrm>
            <a:off x="1698172" y="3222172"/>
            <a:ext cx="3657600" cy="1219200"/>
          </a:xfrm>
          <a:prstGeom prst="wedgeRoundRectCallout">
            <a:avLst>
              <a:gd name="adj1" fmla="val -9047"/>
              <a:gd name="adj2" fmla="val -76679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Interface is used for general-purpose access to your database, when using static SQL statements at runtime. 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396A55F-E062-2E48-9293-1A12CE95929E}"/>
              </a:ext>
            </a:extLst>
          </p:cNvPr>
          <p:cNvSpPr/>
          <p:nvPr/>
        </p:nvSpPr>
        <p:spPr>
          <a:xfrm>
            <a:off x="5889172" y="3222172"/>
            <a:ext cx="4191000" cy="1371600"/>
          </a:xfrm>
          <a:prstGeom prst="wedgeRoundRectCallout">
            <a:avLst>
              <a:gd name="adj1" fmla="val -30994"/>
              <a:gd name="adj2" fmla="val -70250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Statement 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createStatement</a:t>
            </a:r>
            <a:r>
              <a:rPr lang="en-US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throws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SQLException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Creates a Statement object for sending SQL statements to the database. 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38A3-1D8B-C74B-95E7-574716ED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3: Executing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8DA3-A317-CE42-9109-9646D03BA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you've created a Statement object, you can then use it to execute an SQL statement with one of its three execute methods.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i="1" dirty="0"/>
          </a:p>
          <a:p>
            <a:pPr>
              <a:buNone/>
            </a:pPr>
            <a:r>
              <a:rPr lang="en-US" i="1" dirty="0"/>
              <a:t>Syntax:</a:t>
            </a:r>
          </a:p>
          <a:p>
            <a:pPr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ResultSet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executeQuery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(“query”);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F4D60-66E5-C34E-B652-9162C86F4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49010"/>
              </p:ext>
            </p:extLst>
          </p:nvPr>
        </p:nvGraphicFramePr>
        <p:xfrm>
          <a:off x="506186" y="1553710"/>
          <a:ext cx="113919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7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itchFamily="49" charset="0"/>
                        </a:rPr>
                        <a:t>ResultSet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 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executeQuery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(</a:t>
                      </a: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itchFamily="49" charset="0"/>
                        </a:rPr>
                        <a:t>String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 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sql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) </a:t>
                      </a:r>
                    </a:p>
                    <a:p>
                      <a:r>
                        <a:rPr lang="en-US" sz="1800" b="0" dirty="0">
                          <a:solidFill>
                            <a:srgbClr val="002060"/>
                          </a:solidFill>
                          <a:latin typeface="+mn-lt"/>
                          <a:cs typeface="Courier New" pitchFamily="49" charset="0"/>
                        </a:rPr>
                        <a:t>throws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 </a:t>
                      </a:r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itchFamily="49" charset="0"/>
                        </a:rPr>
                        <a:t>SQLException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Returns a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ResultSet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object. Use this method when you expect to get a result set, as you would with a SELECT statement.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3FD88D-EE4C-F14F-AC7E-05011BE10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64060"/>
              </p:ext>
            </p:extLst>
          </p:nvPr>
        </p:nvGraphicFramePr>
        <p:xfrm>
          <a:off x="506186" y="2201005"/>
          <a:ext cx="113919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Boolean 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execute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(</a:t>
                      </a: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itchFamily="49" charset="0"/>
                        </a:rPr>
                        <a:t>String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 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sql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) </a:t>
                      </a:r>
                    </a:p>
                    <a:p>
                      <a:r>
                        <a:rPr lang="en-US" sz="1800" b="0" dirty="0">
                          <a:solidFill>
                            <a:srgbClr val="002060"/>
                          </a:solidFill>
                          <a:latin typeface="+mn-lt"/>
                          <a:cs typeface="Courier New" pitchFamily="49" charset="0"/>
                        </a:rPr>
                        <a:t>throws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 </a:t>
                      </a:r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itchFamily="49" charset="0"/>
                        </a:rPr>
                        <a:t>SQLException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Returns a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 of true if a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ResultSet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object can be retrieved; otherwise, it returns false.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DCE005-EA45-CC46-8882-C8DA1A29E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46233"/>
              </p:ext>
            </p:extLst>
          </p:nvPr>
        </p:nvGraphicFramePr>
        <p:xfrm>
          <a:off x="506186" y="2837414"/>
          <a:ext cx="113919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int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 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executeUpdate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(</a:t>
                      </a: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itchFamily="49" charset="0"/>
                        </a:rPr>
                        <a:t>String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 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sql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)</a:t>
                      </a:r>
                    </a:p>
                    <a:p>
                      <a:r>
                        <a:rPr lang="en-US" sz="1800" b="0" dirty="0">
                          <a:solidFill>
                            <a:srgbClr val="002060"/>
                          </a:solidFill>
                          <a:latin typeface="+mn-lt"/>
                          <a:cs typeface="Courier New" pitchFamily="49" charset="0"/>
                        </a:rPr>
                        <a:t>throws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 </a:t>
                      </a:r>
                      <a:r>
                        <a:rPr lang="en-US" sz="1800" b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itchFamily="49" charset="0"/>
                        </a:rPr>
                        <a:t>SQLException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Returns the number of rows affected by the execution of the SQL statement. </a:t>
                      </a:r>
                      <a:endParaRPr lang="en-US" dirty="0"/>
                    </a:p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example, an INSERT, UPDATE, or DELETE statement.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A98C785-8597-544D-A7D8-824A2E30B30B}"/>
              </a:ext>
            </a:extLst>
          </p:cNvPr>
          <p:cNvSpPr/>
          <p:nvPr/>
        </p:nvSpPr>
        <p:spPr>
          <a:xfrm>
            <a:off x="1314782" y="4849956"/>
            <a:ext cx="3451322" cy="1676400"/>
          </a:xfrm>
          <a:prstGeom prst="wedgeRoundRectCallout">
            <a:avLst>
              <a:gd name="adj1" fmla="val -28022"/>
              <a:gd name="adj2" fmla="val -55720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holds data retrieved from a database after you execute an SQL query using Statement objects. It acts as an </a:t>
            </a:r>
            <a:r>
              <a:rPr lang="en-US" dirty="0" err="1">
                <a:solidFill>
                  <a:schemeClr val="tx1"/>
                </a:solidFill>
              </a:rPr>
              <a:t>iterator</a:t>
            </a:r>
            <a:r>
              <a:rPr lang="en-US" dirty="0">
                <a:solidFill>
                  <a:schemeClr val="tx1"/>
                </a:solidFill>
              </a:rPr>
              <a:t> to allow you to move through its data.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3DEE1B-CF9F-3E48-819A-F2C9652FFB8A}"/>
              </a:ext>
            </a:extLst>
          </p:cNvPr>
          <p:cNvSpPr/>
          <p:nvPr/>
        </p:nvSpPr>
        <p:spPr>
          <a:xfrm>
            <a:off x="5713673" y="5042383"/>
            <a:ext cx="3733800" cy="1447800"/>
          </a:xfrm>
          <a:prstGeom prst="wedgeRoundRectCallout">
            <a:avLst>
              <a:gd name="adj1" fmla="val -69760"/>
              <a:gd name="adj2" fmla="val -74090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Returns a </a:t>
            </a:r>
            <a:r>
              <a:rPr lang="en-US" dirty="0" err="1">
                <a:solidFill>
                  <a:schemeClr val="tx1"/>
                </a:solidFill>
              </a:rPr>
              <a:t>ResultSet</a:t>
            </a:r>
            <a:r>
              <a:rPr lang="en-US" dirty="0">
                <a:solidFill>
                  <a:schemeClr val="tx1"/>
                </a:solidFill>
              </a:rPr>
              <a:t> object. Use this method when you expect to get a result set, as you would with a SELECT statement.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2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BD08-D6D9-9B4A-98B0-771D2252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3: Executing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CCE2-1B66-B542-80A2-6E5290AE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Example :</a:t>
            </a:r>
          </a:p>
          <a:p>
            <a:pPr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ResultSet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stmt.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executeQuery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"SELECT * from diet"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4B1DF9-0924-FB4E-9D42-E52F47DAE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31" y="3342613"/>
            <a:ext cx="2281305" cy="183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D6D07F8-4CA8-284B-818E-EBF7F1FA8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0" y="3409657"/>
            <a:ext cx="10382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7C7EFDDA-3115-3B47-9FC5-78BFC1A13C4F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6045565" y="4258239"/>
            <a:ext cx="1728867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F9C8F4-DBB6-654F-97E1-8AA3BF45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62545"/>
              </p:ext>
            </p:extLst>
          </p:nvPr>
        </p:nvGraphicFramePr>
        <p:xfrm>
          <a:off x="3820886" y="3490426"/>
          <a:ext cx="2133600" cy="1714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78">
                <a:tc>
                  <a:txBody>
                    <a:bodyPr/>
                    <a:lstStyle/>
                    <a:p>
                      <a:r>
                        <a:rPr lang="en-US" sz="1400" dirty="0" err="1"/>
                        <a:t>Enr_no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78">
                <a:tc>
                  <a:txBody>
                    <a:bodyPr/>
                    <a:lstStyle/>
                    <a:p>
                      <a:r>
                        <a:rPr lang="en-US" sz="1400" dirty="0"/>
                        <a:t>601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78">
                <a:tc>
                  <a:txBody>
                    <a:bodyPr/>
                    <a:lstStyle/>
                    <a:p>
                      <a:r>
                        <a:rPr lang="en-US" sz="1400" dirty="0"/>
                        <a:t>602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78">
                <a:tc>
                  <a:txBody>
                    <a:bodyPr/>
                    <a:lstStyle/>
                    <a:p>
                      <a:r>
                        <a:rPr lang="en-US" sz="1400" dirty="0"/>
                        <a:t>603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rst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78">
                <a:tc>
                  <a:txBody>
                    <a:bodyPr/>
                    <a:lstStyle/>
                    <a:p>
                      <a:r>
                        <a:rPr lang="en-US" sz="1400" dirty="0"/>
                        <a:t>604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def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C65D66B-55AA-C34F-85AF-239A4B3ECB0A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rot="10800000">
            <a:off x="1790946" y="4347871"/>
            <a:ext cx="2029941" cy="1"/>
          </a:xfrm>
          <a:prstGeom prst="curved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FF2FBC-D552-0449-80BF-C34686352E15}"/>
              </a:ext>
            </a:extLst>
          </p:cNvPr>
          <p:cNvSpPr txBox="1"/>
          <p:nvPr/>
        </p:nvSpPr>
        <p:spPr>
          <a:xfrm>
            <a:off x="3820886" y="3100556"/>
            <a:ext cx="130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ResultSet</a:t>
            </a:r>
            <a:r>
              <a:rPr lang="en-US" b="1" dirty="0"/>
              <a:t> </a:t>
            </a:r>
            <a:r>
              <a:rPr lang="en-US" b="1" dirty="0" err="1"/>
              <a:t>rs</a:t>
            </a:r>
            <a:endParaRPr lang="en-US" b="1" dirty="0"/>
          </a:p>
        </p:txBody>
      </p:sp>
      <p:sp>
        <p:nvSpPr>
          <p:cNvPr id="14" name="Flowchart: Magnetic Disk 8">
            <a:extLst>
              <a:ext uri="{FF2B5EF4-FFF2-40B4-BE49-F238E27FC236}">
                <a16:creationId xmlns:a16="http://schemas.microsoft.com/office/drawing/2014/main" id="{F9F1136B-E065-BB4C-8A95-5994B31DB004}"/>
              </a:ext>
            </a:extLst>
          </p:cNvPr>
          <p:cNvSpPr/>
          <p:nvPr/>
        </p:nvSpPr>
        <p:spPr>
          <a:xfrm>
            <a:off x="7312045" y="2073044"/>
            <a:ext cx="3048000" cy="335280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AB9BE7-F75F-3A48-98A1-9AE96928594D}"/>
              </a:ext>
            </a:extLst>
          </p:cNvPr>
          <p:cNvSpPr txBox="1"/>
          <p:nvPr/>
        </p:nvSpPr>
        <p:spPr>
          <a:xfrm>
            <a:off x="8229283" y="252316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5088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DDF5-C5E5-3F4D-AD86-7B2515B7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3: Executing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7838-A24E-F240-815A-BC1EB93A8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ResultSet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stmt.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executeQuery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"SELECT * FROM diet WHERE 		       	   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Enr_no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='601'OR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Enr_no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='602'"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dirty="0"/>
          </a:p>
        </p:txBody>
      </p:sp>
      <p:sp>
        <p:nvSpPr>
          <p:cNvPr id="4" name="Flowchart: Magnetic Disk 8">
            <a:extLst>
              <a:ext uri="{FF2B5EF4-FFF2-40B4-BE49-F238E27FC236}">
                <a16:creationId xmlns:a16="http://schemas.microsoft.com/office/drawing/2014/main" id="{C100D3FD-995B-0241-94BB-8E9039F33BF7}"/>
              </a:ext>
            </a:extLst>
          </p:cNvPr>
          <p:cNvSpPr/>
          <p:nvPr/>
        </p:nvSpPr>
        <p:spPr>
          <a:xfrm>
            <a:off x="7287295" y="2150772"/>
            <a:ext cx="3048000" cy="335280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6560DB-A3F2-154C-937B-191BBF6C4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642" y="3429000"/>
            <a:ext cx="2281305" cy="183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2DDB1-06E2-8B45-92E4-B23BA54B847E}"/>
              </a:ext>
            </a:extLst>
          </p:cNvPr>
          <p:cNvSpPr txBox="1"/>
          <p:nvPr/>
        </p:nvSpPr>
        <p:spPr>
          <a:xfrm>
            <a:off x="8277895" y="245557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342266D-258F-974F-9BF7-07F4A52DC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95" y="2824904"/>
            <a:ext cx="10382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355B4553-4F35-4847-9EEE-E1FA5EC6DEB3}"/>
              </a:ext>
            </a:extLst>
          </p:cNvPr>
          <p:cNvCxnSpPr>
            <a:stCxn id="4" idx="2"/>
            <a:endCxn id="9" idx="3"/>
          </p:cNvCxnSpPr>
          <p:nvPr/>
        </p:nvCxnSpPr>
        <p:spPr>
          <a:xfrm rot="10800000">
            <a:off x="6096001" y="2914534"/>
            <a:ext cx="1191295" cy="91263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92A050-D114-7349-9ECA-FE4F1BCC8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8626"/>
              </p:ext>
            </p:extLst>
          </p:nvPr>
        </p:nvGraphicFramePr>
        <p:xfrm>
          <a:off x="3962400" y="2400066"/>
          <a:ext cx="2133600" cy="1028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78">
                <a:tc>
                  <a:txBody>
                    <a:bodyPr/>
                    <a:lstStyle/>
                    <a:p>
                      <a:r>
                        <a:rPr lang="en-US" sz="1400" dirty="0" err="1"/>
                        <a:t>Enr_no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Branch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78">
                <a:tc>
                  <a:txBody>
                    <a:bodyPr/>
                    <a:lstStyle/>
                    <a:p>
                      <a:r>
                        <a:rPr lang="en-US" sz="1400" dirty="0"/>
                        <a:t>601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78">
                <a:tc>
                  <a:txBody>
                    <a:bodyPr/>
                    <a:lstStyle/>
                    <a:p>
                      <a:r>
                        <a:rPr lang="en-US" sz="1400" dirty="0"/>
                        <a:t>602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D10D186-AB88-5B42-92DE-11E5D4E15BD7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 flipV="1">
            <a:off x="2610520" y="2914533"/>
            <a:ext cx="1351880" cy="848584"/>
          </a:xfrm>
          <a:prstGeom prst="curvedConnector3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357EE3-E073-FF42-A086-5AF056ED520F}"/>
              </a:ext>
            </a:extLst>
          </p:cNvPr>
          <p:cNvSpPr txBox="1"/>
          <p:nvPr/>
        </p:nvSpPr>
        <p:spPr>
          <a:xfrm>
            <a:off x="3934494" y="2068931"/>
            <a:ext cx="130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ResultSet</a:t>
            </a:r>
            <a:r>
              <a:rPr lang="en-US" b="1" dirty="0"/>
              <a:t> </a:t>
            </a:r>
            <a:r>
              <a:rPr lang="en-US" b="1" dirty="0" err="1"/>
              <a:t>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089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12C3-D5C9-6748-9036-58CA75AD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70F7-CFA3-4942-AE67-1B0671396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Collection of data</a:t>
            </a:r>
          </a:p>
          <a:p>
            <a:r>
              <a:rPr lang="en-US" dirty="0"/>
              <a:t>DBMS</a:t>
            </a:r>
          </a:p>
          <a:p>
            <a:pPr lvl="1"/>
            <a:r>
              <a:rPr lang="en-US" dirty="0"/>
              <a:t>Database Management System</a:t>
            </a:r>
          </a:p>
          <a:p>
            <a:pPr lvl="1"/>
            <a:r>
              <a:rPr lang="en-US" dirty="0"/>
              <a:t>Storing and organizing data</a:t>
            </a:r>
          </a:p>
          <a:p>
            <a:r>
              <a:rPr lang="en-US" dirty="0"/>
              <a:t>SQL</a:t>
            </a:r>
          </a:p>
          <a:p>
            <a:pPr lvl="1"/>
            <a:r>
              <a:rPr lang="en-US" dirty="0"/>
              <a:t>Relational database</a:t>
            </a:r>
          </a:p>
          <a:p>
            <a:pPr lvl="1"/>
            <a:r>
              <a:rPr lang="en-US" dirty="0"/>
              <a:t>Structured Query Language</a:t>
            </a:r>
          </a:p>
          <a:p>
            <a:r>
              <a:rPr lang="en-US" dirty="0"/>
              <a:t>JDBC</a:t>
            </a:r>
          </a:p>
          <a:p>
            <a:pPr lvl="1"/>
            <a:r>
              <a:rPr lang="en-US" dirty="0"/>
              <a:t>Java Database Connectivity</a:t>
            </a:r>
          </a:p>
          <a:p>
            <a:pPr lvl="1"/>
            <a:r>
              <a:rPr lang="en-US" dirty="0"/>
              <a:t>JDBC driver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6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446D-4825-6F43-A616-4B146680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4:Processing data returned by the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43FB2-77AA-F148-AF19-557440CC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Method: </a:t>
            </a:r>
            <a:r>
              <a:rPr lang="en-US" dirty="0" err="1"/>
              <a:t>Resultset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A649FC-795D-1049-B8AA-E938446C0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129020"/>
              </p:ext>
            </p:extLst>
          </p:nvPr>
        </p:nvGraphicFramePr>
        <p:xfrm>
          <a:off x="500742" y="1273629"/>
          <a:ext cx="11462657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2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boolean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next() </a:t>
                      </a:r>
                    </a:p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Throws </a:t>
                      </a:r>
                      <a:r>
                        <a:rPr lang="en-US" sz="1800" b="1" u="none" strike="noStrike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SQLException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Moves the cursor forward one row from its current position.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31817D-C5E8-0941-847F-33CC01207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557310"/>
              </p:ext>
            </p:extLst>
          </p:nvPr>
        </p:nvGraphicFramePr>
        <p:xfrm>
          <a:off x="500742" y="1913709"/>
          <a:ext cx="11462657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2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String </a:t>
                      </a:r>
                      <a:r>
                        <a:rPr lang="en-US" sz="1800" b="1" kern="1200" dirty="0" err="1">
                          <a:solidFill>
                            <a:srgbClr val="00B05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getString</a:t>
                      </a:r>
                      <a:r>
                        <a:rPr lang="en-US" sz="1800" b="1" kern="1200" dirty="0">
                          <a:solidFill>
                            <a:srgbClr val="00B05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 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col_Index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throws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SQLException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Retrieves the value of the designated column in the current row of this </a:t>
                      </a:r>
                      <a:r>
                        <a:rPr lang="en-US" dirty="0" err="1"/>
                        <a:t>ResultSet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object as a </a:t>
                      </a:r>
                      <a:r>
                        <a:rPr lang="en-US" dirty="0"/>
                        <a:t>String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C8AEB9-C7DA-AD46-B640-087F26F89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37264"/>
              </p:ext>
            </p:extLst>
          </p:nvPr>
        </p:nvGraphicFramePr>
        <p:xfrm>
          <a:off x="500742" y="3459746"/>
          <a:ext cx="11462657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2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int </a:t>
                      </a:r>
                      <a:r>
                        <a:rPr lang="en-US" sz="1800" b="1" kern="1200" dirty="0" err="1">
                          <a:solidFill>
                            <a:srgbClr val="00B05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getInt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(int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columnIndex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 throws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SQLException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the current row in the specified column index. 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890923-BAE0-F449-A477-E6A0976EB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761"/>
              </p:ext>
            </p:extLst>
          </p:nvPr>
        </p:nvGraphicFramePr>
        <p:xfrm>
          <a:off x="502984" y="2549435"/>
          <a:ext cx="1145953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9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String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rgbClr val="00B05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getString</a:t>
                      </a:r>
                      <a:endParaRPr lang="en-US" sz="1800" b="1" kern="1200" dirty="0">
                        <a:solidFill>
                          <a:srgbClr val="00B05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(String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col_Label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</a:t>
                      </a: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throws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SQLException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Retrieves the value of the designated column in the current row of this </a:t>
                      </a:r>
                      <a:r>
                        <a:rPr lang="en-US" dirty="0" err="1"/>
                        <a:t>ResultSet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object as a </a:t>
                      </a:r>
                      <a:r>
                        <a:rPr lang="en-US" dirty="0"/>
                        <a:t>String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 the Java programming language.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6F98B1-039C-9A4B-97F9-0B031A2B0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42828"/>
              </p:ext>
            </p:extLst>
          </p:nvPr>
        </p:nvGraphicFramePr>
        <p:xfrm>
          <a:off x="500742" y="4101737"/>
          <a:ext cx="11462657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2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int </a:t>
                      </a:r>
                      <a:r>
                        <a:rPr lang="en-US" sz="1800" b="1" kern="1200" dirty="0" err="1">
                          <a:solidFill>
                            <a:srgbClr val="00B05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getInt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(String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columnLabel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throws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SQLException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dirty="0"/>
                        <a:t>Retrieves the value of the designated column in the current row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63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C59B-105C-4B4B-9794-8BEEB939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Processing data returned by the DBMS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D4E40-E1E8-DB46-A417-0A79D4F6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Example</a:t>
            </a:r>
          </a:p>
          <a:p>
            <a:pPr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rs.next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System.out.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println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rs.getString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(1));</a:t>
            </a:r>
          </a:p>
          <a:p>
            <a:pPr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System.out.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println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rs.getInt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emp_id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}</a:t>
            </a:r>
          </a:p>
          <a:p>
            <a:r>
              <a:rPr lang="en-US" dirty="0"/>
              <a:t>The connection of DBMS is terminated by using close() method.</a:t>
            </a:r>
          </a:p>
          <a:p>
            <a:pPr>
              <a:buNone/>
            </a:pPr>
            <a:r>
              <a:rPr lang="en-US" i="1" dirty="0"/>
              <a:t>Example</a:t>
            </a:r>
          </a:p>
          <a:p>
            <a:pPr>
              <a:lnSpc>
                <a:spcPct val="100000"/>
              </a:lnSpc>
              <a:buNone/>
            </a:pPr>
            <a:r>
              <a:rPr lang="en-US" dirty="0"/>
              <a:t>			</a:t>
            </a:r>
            <a:r>
              <a:rPr lang="en-US" sz="2800" b="1" dirty="0" err="1">
                <a:latin typeface="Courier New" pitchFamily="49" charset="0"/>
                <a:cs typeface="Courier New" pitchFamily="49" charset="0"/>
              </a:rPr>
              <a:t>rs.</a:t>
            </a:r>
            <a:r>
              <a:rPr lang="en-US" sz="2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close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0000"/>
              </a:lnSpc>
              <a:buNone/>
            </a:pPr>
            <a:r>
              <a:rPr lang="en-US" sz="2800" b="1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2800" b="1" dirty="0" err="1">
                <a:latin typeface="Courier New" pitchFamily="49" charset="0"/>
                <a:cs typeface="Courier New" pitchFamily="49" charset="0"/>
              </a:rPr>
              <a:t>st.</a:t>
            </a:r>
            <a:r>
              <a:rPr lang="en-US" sz="2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close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0000"/>
              </a:lnSpc>
              <a:buNone/>
            </a:pPr>
            <a:r>
              <a:rPr lang="en-US" sz="2800" b="1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2800" b="1" dirty="0" err="1">
                <a:latin typeface="Courier New" pitchFamily="49" charset="0"/>
                <a:cs typeface="Courier New" pitchFamily="49" charset="0"/>
              </a:rPr>
              <a:t>con.</a:t>
            </a:r>
            <a:r>
              <a:rPr lang="en-US" sz="2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close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();</a:t>
            </a:r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8DC3195-2B74-5143-818D-2AF684A549CA}"/>
              </a:ext>
            </a:extLst>
          </p:cNvPr>
          <p:cNvSpPr/>
          <p:nvPr/>
        </p:nvSpPr>
        <p:spPr>
          <a:xfrm>
            <a:off x="6248400" y="1055914"/>
            <a:ext cx="2667000" cy="914400"/>
          </a:xfrm>
          <a:prstGeom prst="wedgeRoundRectCallout">
            <a:avLst>
              <a:gd name="adj1" fmla="val -19794"/>
              <a:gd name="adj2" fmla="val 8794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Returns the value of specified Column number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37FE86A-4A2D-EA49-B593-73CDFD8DAB6D}"/>
              </a:ext>
            </a:extLst>
          </p:cNvPr>
          <p:cNvSpPr/>
          <p:nvPr/>
        </p:nvSpPr>
        <p:spPr>
          <a:xfrm>
            <a:off x="7146470" y="3249995"/>
            <a:ext cx="4729843" cy="353176"/>
          </a:xfrm>
          <a:prstGeom prst="wedgeRoundRectCallout">
            <a:avLst>
              <a:gd name="adj1" fmla="val -47350"/>
              <a:gd name="adj2" fmla="val -97549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Returns the value of specified Column 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A5EE653-A48D-1943-BC36-6A756A3AF1CA}"/>
              </a:ext>
            </a:extLst>
          </p:cNvPr>
          <p:cNvSpPr/>
          <p:nvPr/>
        </p:nvSpPr>
        <p:spPr>
          <a:xfrm>
            <a:off x="5431971" y="4054319"/>
            <a:ext cx="6444342" cy="828533"/>
          </a:xfrm>
          <a:prstGeom prst="wedgeRoundRectCallout">
            <a:avLst>
              <a:gd name="adj1" fmla="val -64776"/>
              <a:gd name="adj2" fmla="val 31220"/>
              <a:gd name="adj3" fmla="val 16667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Releases this </a:t>
            </a:r>
            <a:r>
              <a:rPr lang="en-US" dirty="0" err="1">
                <a:solidFill>
                  <a:schemeClr val="tx1"/>
                </a:solidFill>
              </a:rPr>
              <a:t>ResultSet</a:t>
            </a:r>
            <a:r>
              <a:rPr lang="en-US" dirty="0">
                <a:solidFill>
                  <a:schemeClr val="tx1"/>
                </a:solidFill>
              </a:rPr>
              <a:t> object's database and JDBC resources immediately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97EDCD-9879-3F47-B425-EE6259338F5D}"/>
              </a:ext>
            </a:extLst>
          </p:cNvPr>
          <p:cNvSpPr/>
          <p:nvPr/>
        </p:nvSpPr>
        <p:spPr>
          <a:xfrm>
            <a:off x="5508169" y="5035095"/>
            <a:ext cx="6368143" cy="560162"/>
          </a:xfrm>
          <a:prstGeom prst="wedgeRoundRectCallout">
            <a:avLst>
              <a:gd name="adj1" fmla="val -66709"/>
              <a:gd name="adj2" fmla="val -6858"/>
              <a:gd name="adj3" fmla="val 16667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Releases this Statement object's database and JDBC resources immediately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E3351A6-805C-F143-94DA-CFF6E2378376}"/>
              </a:ext>
            </a:extLst>
          </p:cNvPr>
          <p:cNvSpPr/>
          <p:nvPr/>
        </p:nvSpPr>
        <p:spPr>
          <a:xfrm>
            <a:off x="5508169" y="5747500"/>
            <a:ext cx="6368143" cy="755947"/>
          </a:xfrm>
          <a:prstGeom prst="wedgeRoundRectCallout">
            <a:avLst>
              <a:gd name="adj1" fmla="val -63818"/>
              <a:gd name="adj2" fmla="val -33905"/>
              <a:gd name="adj3" fmla="val 16667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Releases this Connection object's database and JDBC resources immediately</a:t>
            </a:r>
          </a:p>
        </p:txBody>
      </p:sp>
    </p:spTree>
    <p:extLst>
      <p:ext uri="{BB962C8B-B14F-4D97-AF65-F5344CB8AC3E}">
        <p14:creationId xmlns:p14="http://schemas.microsoft.com/office/powerpoint/2010/main" val="39469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2741-8496-9F4A-8F3B-2E60A27E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with different RDBMS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DBA178-CB81-FC4A-8233-A7B3F97B7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500243"/>
              </p:ext>
            </p:extLst>
          </p:nvPr>
        </p:nvGraphicFramePr>
        <p:xfrm>
          <a:off x="533399" y="863443"/>
          <a:ext cx="11397343" cy="44139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393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RDBMS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JDBC driver name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URL format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E790D3-BBDF-FA48-B5CE-A3A6F6C90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665254"/>
              </p:ext>
            </p:extLst>
          </p:nvPr>
        </p:nvGraphicFramePr>
        <p:xfrm>
          <a:off x="533399" y="1291010"/>
          <a:ext cx="11397343" cy="4413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393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MySQL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</a:rPr>
                        <a:t>com.mysql.jdbc.Driver</a:t>
                      </a:r>
                      <a:endParaRPr lang="en-US" b="1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</a:rPr>
                        <a:t>jdbc:mysql</a:t>
                      </a:r>
                      <a:r>
                        <a:rPr lang="en-US" b="1" dirty="0">
                          <a:effectLst/>
                        </a:rPr>
                        <a:t>://hostname/</a:t>
                      </a:r>
                      <a:r>
                        <a:rPr lang="en-US" b="1" dirty="0" err="1">
                          <a:effectLst/>
                        </a:rPr>
                        <a:t>databaseName</a:t>
                      </a:r>
                      <a:endParaRPr lang="en-US" b="1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2BC8CF2-340E-AE49-9426-B44C0C960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885003"/>
              </p:ext>
            </p:extLst>
          </p:nvPr>
        </p:nvGraphicFramePr>
        <p:xfrm>
          <a:off x="533399" y="1718577"/>
          <a:ext cx="11397343" cy="7251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5145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ORACLE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oracle.jdbc.driver.OracleDriver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jdbc:oracle:thin</a:t>
                      </a:r>
                      <a:r>
                        <a:rPr lang="en-US" dirty="0">
                          <a:effectLst/>
                        </a:rPr>
                        <a:t>:@</a:t>
                      </a:r>
                      <a:r>
                        <a:rPr lang="en-US" dirty="0" err="1">
                          <a:effectLst/>
                        </a:rPr>
                        <a:t>hostname:port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Number:databaseName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BA2E1BC-48D6-574F-96E8-35778BB8D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37118"/>
              </p:ext>
            </p:extLst>
          </p:nvPr>
        </p:nvGraphicFramePr>
        <p:xfrm>
          <a:off x="533399" y="2431350"/>
          <a:ext cx="11397343" cy="7251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5145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DB2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com.ibm.db2.jdbc.net.DB2Driver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jdbc:db2:hostname:port Number /</a:t>
                      </a:r>
                      <a:r>
                        <a:rPr lang="en-US" dirty="0" err="1">
                          <a:effectLst/>
                        </a:rPr>
                        <a:t>databaseName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681F782-F175-0141-A314-D2C0A67FB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18839"/>
              </p:ext>
            </p:extLst>
          </p:nvPr>
        </p:nvGraphicFramePr>
        <p:xfrm>
          <a:off x="533399" y="3999255"/>
          <a:ext cx="11397343" cy="7251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5145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 err="1">
                          <a:effectLst/>
                        </a:rPr>
                        <a:t>SQLServer</a:t>
                      </a:r>
                      <a:endParaRPr lang="en-US" sz="1700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com.microsoft.sqlserver.jdbc.SQLServerDriver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/>
                        <a:t>jdbc:microsoft:sqlserver</a:t>
                      </a:r>
                      <a:r>
                        <a:rPr lang="en-US" dirty="0"/>
                        <a:t>: //hostname:1433;DatabaseName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05A06C6-F0C2-4749-B8BD-924EE08C2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98219"/>
              </p:ext>
            </p:extLst>
          </p:nvPr>
        </p:nvGraphicFramePr>
        <p:xfrm>
          <a:off x="533399" y="3144123"/>
          <a:ext cx="11397343" cy="44139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393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Sybase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>
                          <a:effectLst/>
                        </a:rPr>
                        <a:t>com.sybase.jdbc.SybDriver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effectLst/>
                        </a:rPr>
                        <a:t> </a:t>
                      </a:r>
                      <a:r>
                        <a:rPr lang="en-US" dirty="0" err="1"/>
                        <a:t>jdbc:sybase:Tds</a:t>
                      </a:r>
                      <a:r>
                        <a:rPr lang="en-US" dirty="0"/>
                        <a:t>:&lt;host&gt;:&lt;port&gt; 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AE4A81D-8AC6-F941-826E-A3FB34D9F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217660"/>
              </p:ext>
            </p:extLst>
          </p:nvPr>
        </p:nvGraphicFramePr>
        <p:xfrm>
          <a:off x="533399" y="3571690"/>
          <a:ext cx="11397343" cy="44139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9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393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SQLite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/>
                        <a:t>org.sqlite.JDBC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/>
                        <a:t>jdbc:sqlite:C</a:t>
                      </a:r>
                      <a:r>
                        <a:rPr lang="en-US" dirty="0"/>
                        <a:t>:/</a:t>
                      </a:r>
                      <a:r>
                        <a:rPr lang="en-US" dirty="0" err="1"/>
                        <a:t>sqlite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db</a:t>
                      </a:r>
                      <a:r>
                        <a:rPr lang="en-US" dirty="0"/>
                        <a:t>/</a:t>
                      </a:r>
                      <a:r>
                        <a:rPr lang="en-US" dirty="0" err="1">
                          <a:effectLst/>
                        </a:rPr>
                        <a:t>databaseName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2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851E-3CF5-0C44-AB8F-23D42DEF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JDBC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6D457-73D3-854F-817F-D708158A8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829" y="863444"/>
            <a:ext cx="8043992" cy="559056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Class.forName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com.mysql.jdbc.Driver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Connection conn= 			  	 	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DriverManager.getConnection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jdbc:mysql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://localhost:3306/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gtu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“root”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pwd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Statement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stmt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conn.createStatement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ResultSet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stmt.executeQuery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"SELECT * from diet"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rs.next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 	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.print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rs.getString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(1));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stmt.close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conn.close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 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60A1BDC-B987-254B-999B-6B8B27EF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115" y="863444"/>
            <a:ext cx="2133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E7839-76D7-C148-8100-9D314FB606FD}"/>
              </a:ext>
            </a:extLst>
          </p:cNvPr>
          <p:cNvCxnSpPr>
            <a:cxnSpLocks/>
          </p:cNvCxnSpPr>
          <p:nvPr/>
        </p:nvCxnSpPr>
        <p:spPr>
          <a:xfrm flipV="1">
            <a:off x="2458222" y="1092044"/>
            <a:ext cx="1558607" cy="6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2AA46-46D5-A244-BFF0-74C1EB9FAC7E}"/>
              </a:ext>
            </a:extLst>
          </p:cNvPr>
          <p:cNvCxnSpPr>
            <a:cxnSpLocks/>
          </p:cNvCxnSpPr>
          <p:nvPr/>
        </p:nvCxnSpPr>
        <p:spPr>
          <a:xfrm flipV="1">
            <a:off x="2444575" y="1630714"/>
            <a:ext cx="1572254" cy="8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21ABE0-5AF0-6345-92F8-69BCAD122AB3}"/>
              </a:ext>
            </a:extLst>
          </p:cNvPr>
          <p:cNvCxnSpPr>
            <a:cxnSpLocks/>
          </p:cNvCxnSpPr>
          <p:nvPr/>
        </p:nvCxnSpPr>
        <p:spPr>
          <a:xfrm>
            <a:off x="2436045" y="2325115"/>
            <a:ext cx="1580784" cy="519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6610E7-9456-1F40-979A-03CB36FDB0A7}"/>
              </a:ext>
            </a:extLst>
          </p:cNvPr>
          <p:cNvCxnSpPr>
            <a:cxnSpLocks/>
          </p:cNvCxnSpPr>
          <p:nvPr/>
        </p:nvCxnSpPr>
        <p:spPr>
          <a:xfrm>
            <a:off x="2436045" y="2868257"/>
            <a:ext cx="1580784" cy="43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C39399-9B69-1944-89B8-C345DC93761B}"/>
              </a:ext>
            </a:extLst>
          </p:cNvPr>
          <p:cNvCxnSpPr>
            <a:cxnSpLocks/>
          </p:cNvCxnSpPr>
          <p:nvPr/>
        </p:nvCxnSpPr>
        <p:spPr>
          <a:xfrm>
            <a:off x="2122715" y="3682844"/>
            <a:ext cx="1894114" cy="50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594EB9-DAE0-0B4E-BC1B-534B7AC34153}"/>
              </a:ext>
            </a:extLst>
          </p:cNvPr>
          <p:cNvCxnSpPr>
            <a:cxnSpLocks/>
          </p:cNvCxnSpPr>
          <p:nvPr/>
        </p:nvCxnSpPr>
        <p:spPr>
          <a:xfrm flipV="1">
            <a:off x="2458222" y="5164493"/>
            <a:ext cx="1558607" cy="6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23F8D-B756-CE41-8406-152E42F394B9}"/>
              </a:ext>
            </a:extLst>
          </p:cNvPr>
          <p:cNvCxnSpPr>
            <a:cxnSpLocks/>
          </p:cNvCxnSpPr>
          <p:nvPr/>
        </p:nvCxnSpPr>
        <p:spPr>
          <a:xfrm flipV="1">
            <a:off x="2444575" y="5664044"/>
            <a:ext cx="1572254" cy="11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8">
            <a:extLst>
              <a:ext uri="{FF2B5EF4-FFF2-40B4-BE49-F238E27FC236}">
                <a16:creationId xmlns:a16="http://schemas.microsoft.com/office/drawing/2014/main" id="{6423010C-D125-F34A-AEA5-8746E866953F}"/>
              </a:ext>
            </a:extLst>
          </p:cNvPr>
          <p:cNvSpPr/>
          <p:nvPr/>
        </p:nvSpPr>
        <p:spPr>
          <a:xfrm>
            <a:off x="751115" y="1092044"/>
            <a:ext cx="228600" cy="2286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20">
            <a:extLst>
              <a:ext uri="{FF2B5EF4-FFF2-40B4-BE49-F238E27FC236}">
                <a16:creationId xmlns:a16="http://schemas.microsoft.com/office/drawing/2014/main" id="{4F62E659-24C7-7C46-B3D4-390C125FCD79}"/>
              </a:ext>
            </a:extLst>
          </p:cNvPr>
          <p:cNvSpPr/>
          <p:nvPr/>
        </p:nvSpPr>
        <p:spPr>
          <a:xfrm>
            <a:off x="751115" y="1701644"/>
            <a:ext cx="228600" cy="2286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24">
            <a:extLst>
              <a:ext uri="{FF2B5EF4-FFF2-40B4-BE49-F238E27FC236}">
                <a16:creationId xmlns:a16="http://schemas.microsoft.com/office/drawing/2014/main" id="{45109EF6-323B-EB49-900F-BD24C873DED2}"/>
              </a:ext>
            </a:extLst>
          </p:cNvPr>
          <p:cNvSpPr/>
          <p:nvPr/>
        </p:nvSpPr>
        <p:spPr>
          <a:xfrm>
            <a:off x="751115" y="2235044"/>
            <a:ext cx="228600" cy="2286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26">
            <a:extLst>
              <a:ext uri="{FF2B5EF4-FFF2-40B4-BE49-F238E27FC236}">
                <a16:creationId xmlns:a16="http://schemas.microsoft.com/office/drawing/2014/main" id="{102C0297-EDCC-8F4F-A321-FA632867035B}"/>
              </a:ext>
            </a:extLst>
          </p:cNvPr>
          <p:cNvSpPr/>
          <p:nvPr/>
        </p:nvSpPr>
        <p:spPr>
          <a:xfrm>
            <a:off x="751115" y="2768444"/>
            <a:ext cx="228600" cy="2286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27">
            <a:extLst>
              <a:ext uri="{FF2B5EF4-FFF2-40B4-BE49-F238E27FC236}">
                <a16:creationId xmlns:a16="http://schemas.microsoft.com/office/drawing/2014/main" id="{42074CEE-D308-304A-A88F-5670EEE30D8C}"/>
              </a:ext>
            </a:extLst>
          </p:cNvPr>
          <p:cNvSpPr/>
          <p:nvPr/>
        </p:nvSpPr>
        <p:spPr>
          <a:xfrm>
            <a:off x="1055915" y="3835244"/>
            <a:ext cx="228600" cy="2286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29">
            <a:extLst>
              <a:ext uri="{FF2B5EF4-FFF2-40B4-BE49-F238E27FC236}">
                <a16:creationId xmlns:a16="http://schemas.microsoft.com/office/drawing/2014/main" id="{E2B8392E-ECFB-9F4E-857F-4852459FE710}"/>
              </a:ext>
            </a:extLst>
          </p:cNvPr>
          <p:cNvSpPr/>
          <p:nvPr/>
        </p:nvSpPr>
        <p:spPr>
          <a:xfrm>
            <a:off x="751115" y="5130644"/>
            <a:ext cx="228600" cy="2286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30">
            <a:extLst>
              <a:ext uri="{FF2B5EF4-FFF2-40B4-BE49-F238E27FC236}">
                <a16:creationId xmlns:a16="http://schemas.microsoft.com/office/drawing/2014/main" id="{FBB8880A-9123-AA4E-8FFA-86B56DC21945}"/>
              </a:ext>
            </a:extLst>
          </p:cNvPr>
          <p:cNvSpPr/>
          <p:nvPr/>
        </p:nvSpPr>
        <p:spPr>
          <a:xfrm>
            <a:off x="751115" y="5664044"/>
            <a:ext cx="228600" cy="2286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3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7502-A173-4F4D-A54A-034A7F88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6"/>
            <a:ext cx="12192000" cy="711200"/>
          </a:xfrm>
        </p:spPr>
        <p:txBody>
          <a:bodyPr>
            <a:normAutofit/>
          </a:bodyPr>
          <a:lstStyle/>
          <a:p>
            <a:r>
              <a:rPr lang="en-US" sz="3600" dirty="0"/>
              <a:t>First JDBC Program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8026A-F1E0-6648-9DED-A09231F59FCD}"/>
              </a:ext>
            </a:extLst>
          </p:cNvPr>
          <p:cNvSpPr/>
          <p:nvPr/>
        </p:nvSpPr>
        <p:spPr>
          <a:xfrm>
            <a:off x="635379" y="1140746"/>
            <a:ext cx="11251821" cy="4647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java.sql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.*;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ConnDemo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static void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main(String[]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Class.forName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com.mysql.jdbc.Driver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Connection conn=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DriverManager.getConnection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	     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jdbc:mysql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://localhost:3306/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gtu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","root",”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pwd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Statement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stmt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conn.createStatement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ResultSet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stmt.executeQuery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"SELECT * from diet"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while(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rs.next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()){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		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.print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rs.getInt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(1)+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"\t"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		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.print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rs.getString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“Name”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)+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"\t"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		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rs.getString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(3));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//while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stmt.close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conn.close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(Exception e){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e.toString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}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//PSVM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//class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939FC9-AE14-8B4D-ACAD-1FCF19507B73}"/>
              </a:ext>
            </a:extLst>
          </p:cNvPr>
          <p:cNvSpPr/>
          <p:nvPr/>
        </p:nvSpPr>
        <p:spPr>
          <a:xfrm>
            <a:off x="135387" y="1140746"/>
            <a:ext cx="499993" cy="4647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0707CEBA-2AC8-554F-94C9-AE8874858F7E}"/>
              </a:ext>
            </a:extLst>
          </p:cNvPr>
          <p:cNvSpPr/>
          <p:nvPr/>
        </p:nvSpPr>
        <p:spPr>
          <a:xfrm>
            <a:off x="135387" y="811562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ConnDemo.java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E450BE-C20E-DE42-B82E-00B5E031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07" y="1140746"/>
            <a:ext cx="4789793" cy="12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B03-5157-D548-BC7E-EE749CC8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Types of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8A11-1632-2340-9BDD-0E541D98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JDBC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</a:t>
            </a:r>
            <a:r>
              <a:rPr lang="en-US" b="1" dirty="0"/>
              <a:t>, 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PreparedStatement</a:t>
            </a:r>
            <a:r>
              <a:rPr lang="en-US" b="1" dirty="0"/>
              <a:t> and </a:t>
            </a:r>
            <a:r>
              <a:rPr lang="en-US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CallableStatement</a:t>
            </a:r>
            <a:r>
              <a:rPr lang="en-US" b="1" dirty="0"/>
              <a:t> </a:t>
            </a:r>
            <a:r>
              <a:rPr lang="en-US" dirty="0"/>
              <a:t>interface define the methods and properties that enable you to send SQL or PL/SQL commands and receive data from your database.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C0B770-3C55-9B4A-A207-DBF09B67F159}"/>
              </a:ext>
            </a:extLst>
          </p:cNvPr>
          <p:cNvSpPr/>
          <p:nvPr/>
        </p:nvSpPr>
        <p:spPr>
          <a:xfrm>
            <a:off x="648183" y="2511224"/>
            <a:ext cx="2590800" cy="685800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682E5-42B5-1942-9767-16404F17B994}"/>
              </a:ext>
            </a:extLst>
          </p:cNvPr>
          <p:cNvSpPr/>
          <p:nvPr/>
        </p:nvSpPr>
        <p:spPr>
          <a:xfrm>
            <a:off x="648183" y="3635174"/>
            <a:ext cx="2590800" cy="685800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PreparedStatement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556D17-E5D7-A043-9A3B-96AD64975128}"/>
              </a:ext>
            </a:extLst>
          </p:cNvPr>
          <p:cNvSpPr/>
          <p:nvPr/>
        </p:nvSpPr>
        <p:spPr>
          <a:xfrm>
            <a:off x="648183" y="4759124"/>
            <a:ext cx="2590800" cy="685800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28E2C-B646-6A40-ACCF-5F91075D918B}"/>
              </a:ext>
            </a:extLst>
          </p:cNvPr>
          <p:cNvSpPr txBox="1"/>
          <p:nvPr/>
        </p:nvSpPr>
        <p:spPr>
          <a:xfrm>
            <a:off x="495783" y="206569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java.sql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274CF-417A-BD41-BCEB-6361412E5DB8}"/>
              </a:ext>
            </a:extLst>
          </p:cNvPr>
          <p:cNvSpPr/>
          <p:nvPr/>
        </p:nvSpPr>
        <p:spPr>
          <a:xfrm>
            <a:off x="495783" y="2412006"/>
            <a:ext cx="2895600" cy="31091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FFCEE1F-0D18-4449-86F6-84B276AD6EF9}"/>
              </a:ext>
            </a:extLst>
          </p:cNvPr>
          <p:cNvSpPr/>
          <p:nvPr/>
        </p:nvSpPr>
        <p:spPr>
          <a:xfrm>
            <a:off x="4381983" y="4301924"/>
            <a:ext cx="4267200" cy="1131332"/>
          </a:xfrm>
          <a:prstGeom prst="wedgeRoundRectCallout">
            <a:avLst>
              <a:gd name="adj1" fmla="val -72965"/>
              <a:gd name="adj2" fmla="val 22690"/>
              <a:gd name="adj3" fmla="val 166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Used when you want to access the database </a:t>
            </a:r>
            <a:r>
              <a:rPr lang="en-US" b="1" dirty="0">
                <a:solidFill>
                  <a:schemeClr val="accent6"/>
                </a:solidFill>
              </a:rPr>
              <a:t>stored procedures</a:t>
            </a:r>
            <a:r>
              <a:rPr lang="en-US" dirty="0">
                <a:solidFill>
                  <a:schemeClr val="tx1"/>
                </a:solidFill>
              </a:rPr>
              <a:t>. The CallableStatement interface can also accept runtime input parameters.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C49D9A7-22CA-CB40-8A95-1851AE459592}"/>
              </a:ext>
            </a:extLst>
          </p:cNvPr>
          <p:cNvSpPr/>
          <p:nvPr/>
        </p:nvSpPr>
        <p:spPr>
          <a:xfrm>
            <a:off x="4420083" y="3085546"/>
            <a:ext cx="4267200" cy="1131332"/>
          </a:xfrm>
          <a:prstGeom prst="wedgeRoundRectCallout">
            <a:avLst>
              <a:gd name="adj1" fmla="val -73924"/>
              <a:gd name="adj2" fmla="val 38373"/>
              <a:gd name="adj3" fmla="val 166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Used when you plan to use the SQL statements </a:t>
            </a:r>
            <a:r>
              <a:rPr lang="en-US" dirty="0">
                <a:solidFill>
                  <a:schemeClr val="accent6"/>
                </a:solidFill>
              </a:rPr>
              <a:t>multiple</a:t>
            </a:r>
            <a:r>
              <a:rPr lang="en-US" dirty="0">
                <a:solidFill>
                  <a:schemeClr val="tx1"/>
                </a:solidFill>
              </a:rPr>
              <a:t> times. The PreparedStatement interface accepts input parameters at runtime.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8B670DC0-F080-0C4F-BDE3-C743BF2EE902}"/>
              </a:ext>
            </a:extLst>
          </p:cNvPr>
          <p:cNvSpPr/>
          <p:nvPr/>
        </p:nvSpPr>
        <p:spPr>
          <a:xfrm>
            <a:off x="4420083" y="2409863"/>
            <a:ext cx="4229100" cy="1377244"/>
          </a:xfrm>
          <a:prstGeom prst="wedgeRoundRectCallout">
            <a:avLst>
              <a:gd name="adj1" fmla="val -74670"/>
              <a:gd name="adj2" fmla="val -20046"/>
              <a:gd name="adj3" fmla="val 1666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Used for general-purpose access to your database.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Useful for </a:t>
            </a:r>
            <a:r>
              <a:rPr lang="en-US" b="1" dirty="0">
                <a:solidFill>
                  <a:schemeClr val="accent6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SQL statements.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Cannot accept parameters.</a:t>
            </a:r>
          </a:p>
        </p:txBody>
      </p:sp>
    </p:spTree>
    <p:extLst>
      <p:ext uri="{BB962C8B-B14F-4D97-AF65-F5344CB8AC3E}">
        <p14:creationId xmlns:p14="http://schemas.microsoft.com/office/powerpoint/2010/main" val="238729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3488-C297-0B4E-A6B1-90ABFFC5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Prepared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9B607-357D-4F4C-B261-A8869868E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 err="1">
                <a:solidFill>
                  <a:schemeClr val="accent6"/>
                </a:solidFill>
              </a:rPr>
              <a:t>PreparedStatement</a:t>
            </a:r>
            <a:r>
              <a:rPr lang="en-US" dirty="0"/>
              <a:t> interface extends the Statement interface.</a:t>
            </a:r>
          </a:p>
          <a:p>
            <a:r>
              <a:rPr lang="en-US" dirty="0"/>
              <a:t>It represents a </a:t>
            </a:r>
            <a:r>
              <a:rPr lang="en-US" b="1" dirty="0">
                <a:solidFill>
                  <a:schemeClr val="accent6"/>
                </a:solidFill>
              </a:rPr>
              <a:t>precompiled</a:t>
            </a:r>
            <a:r>
              <a:rPr lang="en-US" dirty="0"/>
              <a:t> SQL statement.</a:t>
            </a:r>
          </a:p>
          <a:p>
            <a:r>
              <a:rPr lang="en-US" dirty="0"/>
              <a:t>A SQL statement is precompiled and stored in a Prepared Statement object. </a:t>
            </a:r>
          </a:p>
          <a:p>
            <a:r>
              <a:rPr lang="en-US" dirty="0"/>
              <a:t>This object can then be used to efficiently execute this statement </a:t>
            </a:r>
            <a:r>
              <a:rPr lang="en-US" b="1" dirty="0">
                <a:solidFill>
                  <a:schemeClr val="accent6"/>
                </a:solidFill>
              </a:rPr>
              <a:t>multiple times</a:t>
            </a:r>
            <a:r>
              <a:rPr lang="en-US" b="1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</a:t>
            </a:r>
          </a:p>
          <a:p>
            <a:pPr marL="0" indent="0" algn="ctr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 query=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"insert into student values(?,?,?)"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 </a:t>
            </a:r>
          </a:p>
          <a:p>
            <a:endParaRPr lang="en-US" dirty="0"/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465B37F9-36E2-4C42-B9F8-37B0F726CD98}"/>
              </a:ext>
            </a:extLst>
          </p:cNvPr>
          <p:cNvSpPr/>
          <p:nvPr/>
        </p:nvSpPr>
        <p:spPr>
          <a:xfrm>
            <a:off x="5627914" y="4282310"/>
            <a:ext cx="1981200" cy="495300"/>
          </a:xfrm>
          <a:prstGeom prst="wedgeEllipseCallout">
            <a:avLst>
              <a:gd name="adj1" fmla="val 31618"/>
              <a:gd name="adj2" fmla="val -128775"/>
            </a:avLst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Name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4916963-5E09-564A-BBA9-3E43465FE341}"/>
              </a:ext>
            </a:extLst>
          </p:cNvPr>
          <p:cNvSpPr/>
          <p:nvPr/>
        </p:nvSpPr>
        <p:spPr>
          <a:xfrm>
            <a:off x="9018814" y="4529960"/>
            <a:ext cx="1981200" cy="495300"/>
          </a:xfrm>
          <a:prstGeom prst="wedgeEllipseCallout">
            <a:avLst>
              <a:gd name="adj1" fmla="val -28313"/>
              <a:gd name="adj2" fmla="val -175617"/>
            </a:avLst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 2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3E4F8EE-4668-704A-8F48-822424279956}"/>
              </a:ext>
            </a:extLst>
          </p:cNvPr>
          <p:cNvSpPr/>
          <p:nvPr/>
        </p:nvSpPr>
        <p:spPr>
          <a:xfrm>
            <a:off x="6618514" y="3091543"/>
            <a:ext cx="1981200" cy="495300"/>
          </a:xfrm>
          <a:prstGeom prst="wedgeEllipseCallout">
            <a:avLst>
              <a:gd name="adj1" fmla="val 73639"/>
              <a:gd name="adj2" fmla="val 66862"/>
            </a:avLst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 1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B55E3DD5-12F6-5D4D-9343-6FD4465F268A}"/>
              </a:ext>
            </a:extLst>
          </p:cNvPr>
          <p:cNvSpPr/>
          <p:nvPr/>
        </p:nvSpPr>
        <p:spPr>
          <a:xfrm>
            <a:off x="9018814" y="2843893"/>
            <a:ext cx="1981200" cy="495300"/>
          </a:xfrm>
          <a:prstGeom prst="wedgeEllipseCallout">
            <a:avLst>
              <a:gd name="adj1" fmla="val -13158"/>
              <a:gd name="adj2" fmla="val 110950"/>
            </a:avLst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 3</a:t>
            </a:r>
          </a:p>
        </p:txBody>
      </p:sp>
    </p:spTree>
    <p:extLst>
      <p:ext uri="{BB962C8B-B14F-4D97-AF65-F5344CB8AC3E}">
        <p14:creationId xmlns:p14="http://schemas.microsoft.com/office/powerpoint/2010/main" val="30726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8868-9A8F-8C43-B6C7-F994A288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Methods of </a:t>
            </a:r>
            <a:r>
              <a:rPr lang="en-US" sz="3600" dirty="0" err="1"/>
              <a:t>PreparedStatement</a:t>
            </a:r>
            <a:r>
              <a:rPr lang="en-US" sz="3600" dirty="0"/>
              <a:t> interface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C8AF95-7084-1940-9CA7-A4966CE84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66762"/>
              </p:ext>
            </p:extLst>
          </p:nvPr>
        </p:nvGraphicFramePr>
        <p:xfrm>
          <a:off x="283096" y="863444"/>
          <a:ext cx="11777723" cy="38549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991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493"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public void  </a:t>
                      </a:r>
                      <a:r>
                        <a:rPr lang="en-US" b="1" dirty="0" err="1">
                          <a:effectLst/>
                        </a:rPr>
                        <a:t>setInt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paramIndex</a:t>
                      </a:r>
                      <a:r>
                        <a:rPr lang="en-US" dirty="0">
                          <a:effectLst/>
                        </a:rPr>
                        <a:t>, int value)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Sets the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</a:rPr>
                        <a:t>integer</a:t>
                      </a:r>
                      <a:r>
                        <a:rPr lang="en-US" dirty="0">
                          <a:effectLst/>
                        </a:rPr>
                        <a:t> value to the given parameter index.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77B113-402E-5A48-8BDB-15B60E553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345376"/>
              </p:ext>
            </p:extLst>
          </p:nvPr>
        </p:nvGraphicFramePr>
        <p:xfrm>
          <a:off x="283096" y="1240131"/>
          <a:ext cx="11777723" cy="4660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991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004"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public void  </a:t>
                      </a:r>
                      <a:r>
                        <a:rPr lang="en-US" b="1" dirty="0" err="1">
                          <a:effectLst/>
                        </a:rPr>
                        <a:t>setString</a:t>
                      </a:r>
                      <a:r>
                        <a:rPr lang="en-US" dirty="0">
                          <a:effectLst/>
                        </a:rPr>
                        <a:t>(int </a:t>
                      </a:r>
                      <a:r>
                        <a:rPr lang="en-US" dirty="0" err="1">
                          <a:effectLst/>
                        </a:rPr>
                        <a:t>paramIndex</a:t>
                      </a:r>
                      <a:r>
                        <a:rPr lang="en-US" dirty="0">
                          <a:effectLst/>
                        </a:rPr>
                        <a:t>, String value)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Sets the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</a:rPr>
                        <a:t>String</a:t>
                      </a:r>
                      <a:r>
                        <a:rPr lang="en-US" dirty="0">
                          <a:effectLst/>
                        </a:rPr>
                        <a:t> value to the given parameter index.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8569D8-A7C3-3B4C-89B9-6C030E3E8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94295"/>
              </p:ext>
            </p:extLst>
          </p:nvPr>
        </p:nvGraphicFramePr>
        <p:xfrm>
          <a:off x="283096" y="1702015"/>
          <a:ext cx="11777723" cy="4660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991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004"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public void </a:t>
                      </a:r>
                      <a:r>
                        <a:rPr lang="en-US" b="1" dirty="0" err="1">
                          <a:effectLst/>
                        </a:rPr>
                        <a:t>setFloat</a:t>
                      </a:r>
                      <a:r>
                        <a:rPr lang="en-US" dirty="0">
                          <a:effectLst/>
                        </a:rPr>
                        <a:t>(int </a:t>
                      </a:r>
                      <a:r>
                        <a:rPr lang="en-US" dirty="0" err="1">
                          <a:effectLst/>
                        </a:rPr>
                        <a:t>paramIndex</a:t>
                      </a:r>
                      <a:r>
                        <a:rPr lang="en-US" dirty="0">
                          <a:effectLst/>
                        </a:rPr>
                        <a:t>, float value)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Sets the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</a:rPr>
                        <a:t>float</a:t>
                      </a:r>
                      <a:r>
                        <a:rPr lang="en-US" dirty="0">
                          <a:effectLst/>
                        </a:rPr>
                        <a:t> value to the given parameter index.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D6F029-387D-B64B-A34A-9224B6660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173205"/>
              </p:ext>
            </p:extLst>
          </p:nvPr>
        </p:nvGraphicFramePr>
        <p:xfrm>
          <a:off x="283096" y="2167914"/>
          <a:ext cx="11777723" cy="4660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993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004"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public void </a:t>
                      </a:r>
                      <a:r>
                        <a:rPr lang="en-US" b="1" dirty="0" err="1">
                          <a:effectLst/>
                        </a:rPr>
                        <a:t>setDouble</a:t>
                      </a:r>
                      <a:r>
                        <a:rPr lang="en-US" dirty="0">
                          <a:effectLst/>
                        </a:rPr>
                        <a:t>(int </a:t>
                      </a:r>
                      <a:r>
                        <a:rPr lang="en-US" dirty="0" err="1">
                          <a:effectLst/>
                        </a:rPr>
                        <a:t>paramIndex</a:t>
                      </a:r>
                      <a:r>
                        <a:rPr lang="en-US" dirty="0">
                          <a:effectLst/>
                        </a:rPr>
                        <a:t>, double value)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Sets the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</a:rPr>
                        <a:t>double</a:t>
                      </a:r>
                      <a:r>
                        <a:rPr lang="en-US" dirty="0">
                          <a:effectLst/>
                        </a:rPr>
                        <a:t> value to the given parameter index.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EDAFBD-40EF-7649-8E9A-BC372F554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059672"/>
              </p:ext>
            </p:extLst>
          </p:nvPr>
        </p:nvGraphicFramePr>
        <p:xfrm>
          <a:off x="283096" y="2631805"/>
          <a:ext cx="11777723" cy="4660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993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004"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public </a:t>
                      </a:r>
                      <a:r>
                        <a:rPr lang="en-US" dirty="0" err="1">
                          <a:effectLst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executeUpdate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Executes the query. It is used for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</a:rPr>
                        <a:t>create, drop, insert, update, delete </a:t>
                      </a:r>
                      <a:r>
                        <a:rPr lang="en-US" dirty="0">
                          <a:effectLst/>
                        </a:rPr>
                        <a:t>etc.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00073A-268B-934C-AA66-9DA7A170F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85245"/>
              </p:ext>
            </p:extLst>
          </p:nvPr>
        </p:nvGraphicFramePr>
        <p:xfrm>
          <a:off x="283096" y="3108855"/>
          <a:ext cx="11777723" cy="4660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993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004"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public </a:t>
                      </a:r>
                      <a:r>
                        <a:rPr lang="en-US" dirty="0" err="1">
                          <a:effectLst/>
                        </a:rPr>
                        <a:t>ResultSet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executeQuery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Executes the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</a:rPr>
                        <a:t>select</a:t>
                      </a:r>
                      <a:r>
                        <a:rPr lang="en-US" dirty="0">
                          <a:effectLst/>
                        </a:rPr>
                        <a:t> query. It returns an instance of </a:t>
                      </a:r>
                      <a:r>
                        <a:rPr lang="en-US" dirty="0" err="1">
                          <a:effectLst/>
                        </a:rPr>
                        <a:t>ResultSet</a:t>
                      </a:r>
                      <a:r>
                        <a:rPr lang="en-US" dirty="0">
                          <a:effectLst/>
                        </a:rPr>
                        <a:t>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26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C60C-FC1E-D342-BB62-722CF1A2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Prepared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925EF-1FCE-6D4C-B796-365F94B9C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to create table in </a:t>
            </a:r>
            <a:r>
              <a:rPr lang="en-US" dirty="0" err="1"/>
              <a:t>mysql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077E-1C9D-3A47-9105-0D0F03A7DBF0}"/>
              </a:ext>
            </a:extLst>
          </p:cNvPr>
          <p:cNvSpPr txBox="1"/>
          <p:nvPr/>
        </p:nvSpPr>
        <p:spPr>
          <a:xfrm>
            <a:off x="609600" y="1600200"/>
            <a:ext cx="62426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create table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gtu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DietStudent</a:t>
            </a:r>
            <a:endParaRPr lang="en-US" sz="2400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Enr_no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VARCHAR(10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not null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VARCHAR(20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Branch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VARCHAR(10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Division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VARCHAR(10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primary key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Enr_no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9269A-C989-964B-8A4A-711C4FD0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796" y="1031488"/>
            <a:ext cx="3096887" cy="17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EEA5-9E2F-4F4B-AD6B-CC00A195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of </a:t>
            </a:r>
            <a:r>
              <a:rPr lang="en-US" sz="3600" dirty="0" err="1"/>
              <a:t>PreparedStatement</a:t>
            </a:r>
            <a:r>
              <a:rPr lang="en-US" sz="3600" dirty="0"/>
              <a:t> that inserts the record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E613C-75F5-8B44-A2B7-ECBFE45B7228}"/>
              </a:ext>
            </a:extLst>
          </p:cNvPr>
          <p:cNvSpPr/>
          <p:nvPr/>
        </p:nvSpPr>
        <p:spPr>
          <a:xfrm>
            <a:off x="635380" y="1040387"/>
            <a:ext cx="8711752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java.sql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PreparedInsert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Class.forName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Connection conn=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DriverManager.getConnection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://localhost:3306/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gtu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	"root"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query=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"insert into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dietstudent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values(?,?,?,?)"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PreparedStatement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conn.prepareStatement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(query);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ps.setString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"14092"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Enr_no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ps.setString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(2,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abc_comp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//Name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ps.setString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(3,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"computer"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//Branch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ps.setString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(4,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"cx"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//Division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ps.executeUpdate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"no. of rows updated ="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ps.close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 e){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e.toString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());} }//PSVM }//class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5FB49-136B-EC43-A4F9-7852155DEFF3}"/>
              </a:ext>
            </a:extLst>
          </p:cNvPr>
          <p:cNvSpPr/>
          <p:nvPr/>
        </p:nvSpPr>
        <p:spPr>
          <a:xfrm>
            <a:off x="135387" y="1040387"/>
            <a:ext cx="499993" cy="550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8B2C265D-155D-8843-905A-77B8CFFA50B0}"/>
              </a:ext>
            </a:extLst>
          </p:cNvPr>
          <p:cNvSpPr/>
          <p:nvPr/>
        </p:nvSpPr>
        <p:spPr>
          <a:xfrm>
            <a:off x="135387" y="711203"/>
            <a:ext cx="181607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PreparedInsert.java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B41B4-A6B8-494D-8357-64151DB8DE31}"/>
              </a:ext>
            </a:extLst>
          </p:cNvPr>
          <p:cNvSpPr/>
          <p:nvPr/>
        </p:nvSpPr>
        <p:spPr>
          <a:xfrm>
            <a:off x="1101919" y="3429000"/>
            <a:ext cx="8073482" cy="1996069"/>
          </a:xfrm>
          <a:prstGeom prst="rect">
            <a:avLst/>
          </a:prstGeom>
          <a:noFill/>
          <a:ln w="38100" cmpd="dbl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AAC4B-03B6-BC45-BE31-AB502520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48" y="1777553"/>
            <a:ext cx="3856152" cy="10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BDC7B-C952-B94E-8DCD-CDFC2532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JDBC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A868ED4-622D-E34B-B7D6-80F4F6009101}"/>
              </a:ext>
            </a:extLst>
          </p:cNvPr>
          <p:cNvSpPr/>
          <p:nvPr/>
        </p:nvSpPr>
        <p:spPr>
          <a:xfrm>
            <a:off x="8109857" y="3614058"/>
            <a:ext cx="1371600" cy="2667000"/>
          </a:xfrm>
          <a:prstGeom prst="wedgeRoundRectCallout">
            <a:avLst>
              <a:gd name="adj1" fmla="val -56435"/>
              <a:gd name="adj2" fmla="val -6986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tx1"/>
                </a:solidFill>
              </a:rPr>
              <a:t>Example</a:t>
            </a:r>
          </a:p>
          <a:p>
            <a:r>
              <a:rPr lang="en-US" dirty="0">
                <a:solidFill>
                  <a:schemeClr val="tx1"/>
                </a:solidFill>
              </a:rPr>
              <a:t>Oracle</a:t>
            </a:r>
          </a:p>
          <a:p>
            <a:r>
              <a:rPr lang="en-US" dirty="0">
                <a:solidFill>
                  <a:schemeClr val="tx1"/>
                </a:solidFill>
              </a:rPr>
              <a:t>MS Access</a:t>
            </a:r>
          </a:p>
          <a:p>
            <a:r>
              <a:rPr lang="en-US" dirty="0">
                <a:solidFill>
                  <a:schemeClr val="tx1"/>
                </a:solidFill>
              </a:rPr>
              <a:t>My SQL </a:t>
            </a:r>
            <a:r>
              <a:rPr lang="en-US" dirty="0" err="1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 Server</a:t>
            </a:r>
          </a:p>
          <a:p>
            <a:r>
              <a:rPr lang="en-US" dirty="0">
                <a:solidFill>
                  <a:schemeClr val="tx1"/>
                </a:solidFill>
              </a:rPr>
              <a:t>..</a:t>
            </a:r>
          </a:p>
          <a:p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FC38B-0843-0244-A894-53BEAE770CA2}"/>
              </a:ext>
            </a:extLst>
          </p:cNvPr>
          <p:cNvSpPr/>
          <p:nvPr/>
        </p:nvSpPr>
        <p:spPr>
          <a:xfrm>
            <a:off x="6966857" y="5366658"/>
            <a:ext cx="1066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58338-B6EE-EA44-A5A2-170FE757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2061483"/>
            <a:ext cx="6048375" cy="371475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DC77C93-52F5-A34E-8ED1-49ECAB00C2B9}"/>
              </a:ext>
            </a:extLst>
          </p:cNvPr>
          <p:cNvSpPr/>
          <p:nvPr/>
        </p:nvSpPr>
        <p:spPr>
          <a:xfrm>
            <a:off x="566057" y="1937658"/>
            <a:ext cx="3581400" cy="1752600"/>
          </a:xfrm>
          <a:prstGeom prst="wedgeRoundRectCallout">
            <a:avLst>
              <a:gd name="adj1" fmla="val 62855"/>
              <a:gd name="adj2" fmla="val -1978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JDBC is an API used to communicate </a:t>
            </a:r>
            <a:r>
              <a:rPr lang="en-US" b="1" dirty="0">
                <a:solidFill>
                  <a:srgbClr val="000000"/>
                </a:solidFill>
              </a:rPr>
              <a:t>Java application </a:t>
            </a:r>
            <a:r>
              <a:rPr lang="en-US" dirty="0">
                <a:solidFill>
                  <a:srgbClr val="000000"/>
                </a:solidFill>
              </a:rPr>
              <a:t>to </a:t>
            </a:r>
            <a:r>
              <a:rPr lang="en-US" b="1" dirty="0">
                <a:solidFill>
                  <a:srgbClr val="000000"/>
                </a:solidFill>
              </a:rPr>
              <a:t>database</a:t>
            </a:r>
            <a:r>
              <a:rPr lang="en-US" dirty="0">
                <a:solidFill>
                  <a:srgbClr val="000000"/>
                </a:solidFill>
              </a:rPr>
              <a:t> in database independent and platform independent manner.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BA84483-756A-654B-8188-2B9F491C9BD1}"/>
              </a:ext>
            </a:extLst>
          </p:cNvPr>
          <p:cNvSpPr/>
          <p:nvPr/>
        </p:nvSpPr>
        <p:spPr>
          <a:xfrm>
            <a:off x="566057" y="947058"/>
            <a:ext cx="4648200" cy="762000"/>
          </a:xfrm>
          <a:prstGeom prst="wedgeRoundRectCallout">
            <a:avLst>
              <a:gd name="adj1" fmla="val 38771"/>
              <a:gd name="adj2" fmla="val 9115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JDBC (Java Database Connectivity)</a:t>
            </a:r>
            <a:r>
              <a:rPr lang="en-US" dirty="0">
                <a:solidFill>
                  <a:schemeClr val="tx1"/>
                </a:solidFill>
              </a:rPr>
              <a:t> is used to connect java application with database.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7CB8DC-ADC0-AA4C-A15A-C072C8EE22D9}"/>
              </a:ext>
            </a:extLst>
          </p:cNvPr>
          <p:cNvSpPr/>
          <p:nvPr/>
        </p:nvSpPr>
        <p:spPr>
          <a:xfrm>
            <a:off x="5823857" y="947058"/>
            <a:ext cx="3581400" cy="914400"/>
          </a:xfrm>
          <a:prstGeom prst="wedgeRoundRectCallout">
            <a:avLst>
              <a:gd name="adj1" fmla="val -55130"/>
              <a:gd name="adj2" fmla="val 11026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 It provides </a:t>
            </a: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accent6"/>
                </a:solidFill>
              </a:rPr>
              <a:t>interfaces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 connect or communicate Java application with database.</a:t>
            </a:r>
          </a:p>
        </p:txBody>
      </p:sp>
    </p:spTree>
    <p:extLst>
      <p:ext uri="{BB962C8B-B14F-4D97-AF65-F5344CB8AC3E}">
        <p14:creationId xmlns:p14="http://schemas.microsoft.com/office/powerpoint/2010/main" val="41021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955-4688-7345-8CFE-BC18DC3B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to use </a:t>
            </a:r>
            <a:r>
              <a:rPr lang="en-US" sz="3600" dirty="0" err="1"/>
              <a:t>PreparedStatement</a:t>
            </a:r>
            <a:r>
              <a:rPr lang="en-US" sz="36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DFA8-C661-6042-B00B-22C95CDD7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performance of the application will be </a:t>
            </a:r>
            <a:r>
              <a:rPr lang="en-US" dirty="0">
                <a:solidFill>
                  <a:schemeClr val="accent6"/>
                </a:solidFill>
              </a:rPr>
              <a:t>faster</a:t>
            </a:r>
            <a:r>
              <a:rPr lang="en-US" dirty="0"/>
              <a:t>, if you use </a:t>
            </a:r>
            <a:r>
              <a:rPr lang="en-US" dirty="0" err="1"/>
              <a:t>PreparedStatement</a:t>
            </a:r>
            <a:r>
              <a:rPr lang="en-US" dirty="0"/>
              <a:t> interface because query is compiled only </a:t>
            </a:r>
            <a:r>
              <a:rPr lang="en-US" dirty="0">
                <a:solidFill>
                  <a:schemeClr val="accent6"/>
                </a:solidFill>
              </a:rPr>
              <a:t>once</a:t>
            </a:r>
            <a:r>
              <a:rPr lang="en-US" dirty="0"/>
              <a:t>.</a:t>
            </a:r>
          </a:p>
          <a:p>
            <a:r>
              <a:rPr lang="en-US" dirty="0"/>
              <a:t>This is because creating a </a:t>
            </a:r>
            <a:r>
              <a:rPr lang="en-US" dirty="0" err="1"/>
              <a:t>PreparedStatement</a:t>
            </a:r>
            <a:r>
              <a:rPr lang="en-US" dirty="0"/>
              <a:t> object by explicitly giving the SQL statement causes the statement to be precompiled within the database </a:t>
            </a:r>
            <a:r>
              <a:rPr lang="en-US" dirty="0">
                <a:solidFill>
                  <a:schemeClr val="accent6"/>
                </a:solidFill>
              </a:rPr>
              <a:t>immediately</a:t>
            </a:r>
            <a:r>
              <a:rPr lang="en-US" dirty="0"/>
              <a:t>. </a:t>
            </a:r>
          </a:p>
          <a:p>
            <a:r>
              <a:rPr lang="en-US" dirty="0"/>
              <a:t>Thus, when the </a:t>
            </a:r>
            <a:r>
              <a:rPr lang="en-US" dirty="0" err="1"/>
              <a:t>PreparedStatement</a:t>
            </a:r>
            <a:r>
              <a:rPr lang="en-US" dirty="0"/>
              <a:t> is later executed, the DBMS does not have to </a:t>
            </a:r>
            <a:r>
              <a:rPr lang="en-US" dirty="0">
                <a:solidFill>
                  <a:schemeClr val="accent6"/>
                </a:solidFill>
              </a:rPr>
              <a:t>recompile</a:t>
            </a:r>
            <a:r>
              <a:rPr lang="en-US" dirty="0"/>
              <a:t> the SQL statement.</a:t>
            </a:r>
          </a:p>
          <a:p>
            <a:r>
              <a:rPr lang="en-US" dirty="0"/>
              <a:t>Late binding and compilation is done by DBMS.</a:t>
            </a:r>
          </a:p>
          <a:p>
            <a:r>
              <a:rPr lang="en-US" dirty="0"/>
              <a:t>Provides the programmatic approach to set the 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DD35-EF55-B148-B359-27B5AB99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Callable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DE82-9D81-4643-BA32-8F2BC1033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CallableStatement</a:t>
            </a:r>
            <a:r>
              <a:rPr lang="en-US" dirty="0"/>
              <a:t> interface is used to call the </a:t>
            </a:r>
            <a:r>
              <a:rPr lang="en-US" b="1" dirty="0">
                <a:solidFill>
                  <a:schemeClr val="accent6"/>
                </a:solidFill>
              </a:rPr>
              <a:t>stored procedures</a:t>
            </a:r>
            <a:r>
              <a:rPr lang="en-US" dirty="0"/>
              <a:t>.</a:t>
            </a:r>
          </a:p>
          <a:p>
            <a:r>
              <a:rPr lang="en-US" dirty="0"/>
              <a:t>We can have business logic on the database by the use of stored procedures that will make the performance better as they are </a:t>
            </a:r>
            <a:r>
              <a:rPr lang="en-US" b="1" dirty="0">
                <a:solidFill>
                  <a:schemeClr val="accent6"/>
                </a:solidFill>
              </a:rPr>
              <a:t>precompiled</a:t>
            </a:r>
            <a:r>
              <a:rPr lang="en-US" dirty="0"/>
              <a:t>.</a:t>
            </a:r>
          </a:p>
          <a:p>
            <a:r>
              <a:rPr lang="en-US" dirty="0"/>
              <a:t>Three types of parameters exist: </a:t>
            </a:r>
            <a:r>
              <a:rPr lang="en-US" b="1" dirty="0">
                <a:solidFill>
                  <a:schemeClr val="accent6"/>
                </a:solidFill>
              </a:rPr>
              <a:t>IN, OUT, and INOUT</a:t>
            </a:r>
            <a:r>
              <a:rPr lang="en-US" b="1" dirty="0"/>
              <a:t>.</a:t>
            </a:r>
            <a:r>
              <a:rPr lang="en-US" dirty="0"/>
              <a:t> The </a:t>
            </a:r>
            <a:r>
              <a:rPr lang="en-US" dirty="0" err="1"/>
              <a:t>PreparedStatement</a:t>
            </a:r>
            <a:r>
              <a:rPr lang="en-US" dirty="0"/>
              <a:t> object only uses the </a:t>
            </a:r>
            <a:r>
              <a:rPr lang="en-US" b="1" dirty="0">
                <a:solidFill>
                  <a:schemeClr val="accent6"/>
                </a:solidFill>
              </a:rPr>
              <a:t>IN</a:t>
            </a:r>
            <a:r>
              <a:rPr lang="en-US" dirty="0"/>
              <a:t> parameter. The </a:t>
            </a:r>
            <a:r>
              <a:rPr lang="en-US" dirty="0" err="1"/>
              <a:t>CallableStatement</a:t>
            </a:r>
            <a:r>
              <a:rPr lang="en-US" dirty="0"/>
              <a:t> object can use all the three.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2B30D6-3780-764B-A930-60DAB9277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0266"/>
              </p:ext>
            </p:extLst>
          </p:nvPr>
        </p:nvGraphicFramePr>
        <p:xfrm>
          <a:off x="540834" y="3102392"/>
          <a:ext cx="11089888" cy="1127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Parameter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IN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A parameter whose value is unknown when the SQL statement is created. You bind values to IN parameters with the </a:t>
                      </a:r>
                      <a:r>
                        <a:rPr lang="en-US" dirty="0" err="1">
                          <a:effectLst/>
                        </a:rPr>
                        <a:t>setXXX</a:t>
                      </a:r>
                      <a:r>
                        <a:rPr lang="en-US" dirty="0">
                          <a:effectLst/>
                        </a:rPr>
                        <a:t>() methods.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DC31E0-1195-4E40-9D95-38D4C1A5E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44201"/>
              </p:ext>
            </p:extLst>
          </p:nvPr>
        </p:nvGraphicFramePr>
        <p:xfrm>
          <a:off x="540834" y="4232617"/>
          <a:ext cx="11089888" cy="701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OUT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A parameter whose value is supplied by the SQL statement it returns. You retrieve values from the OUT parameters with the </a:t>
                      </a:r>
                      <a:r>
                        <a:rPr lang="en-US" dirty="0" err="1">
                          <a:effectLst/>
                        </a:rPr>
                        <a:t>getXXX</a:t>
                      </a:r>
                      <a:r>
                        <a:rPr lang="en-US" dirty="0">
                          <a:effectLst/>
                        </a:rPr>
                        <a:t>() methods.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D719E0-F1F9-6F41-8109-E2A8DC99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903877"/>
              </p:ext>
            </p:extLst>
          </p:nvPr>
        </p:nvGraphicFramePr>
        <p:xfrm>
          <a:off x="540834" y="4932241"/>
          <a:ext cx="11089888" cy="701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INOUT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A parameter that provides both input and output values. You bind variables with the </a:t>
                      </a:r>
                      <a:r>
                        <a:rPr lang="en-US" dirty="0" err="1">
                          <a:effectLst/>
                        </a:rPr>
                        <a:t>setXXX</a:t>
                      </a:r>
                      <a:r>
                        <a:rPr lang="en-US" dirty="0">
                          <a:effectLst/>
                        </a:rPr>
                        <a:t>() methods and retrieve values with the </a:t>
                      </a:r>
                      <a:r>
                        <a:rPr lang="en-US" dirty="0" err="1">
                          <a:effectLst/>
                        </a:rPr>
                        <a:t>getXXX</a:t>
                      </a:r>
                      <a:r>
                        <a:rPr lang="en-US" dirty="0">
                          <a:effectLst/>
                        </a:rPr>
                        <a:t>() methods.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3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ED38-3E19-8644-82B4-6BEF5F6A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Callable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681EE-711B-934B-A382-D1852FFBE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mysql</a:t>
            </a:r>
            <a:r>
              <a:rPr lang="en-US" dirty="0"/>
              <a:t> procedure to get book title for given ISBN number.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1DD97-7233-5D49-86FF-5BB11A30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57" y="2247900"/>
            <a:ext cx="2712378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8B5A7-0B77-E746-B58E-665B3047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75" y="1600200"/>
            <a:ext cx="54387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6B5A-DE50-1744-92A4-691411D4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</a:t>
            </a:r>
            <a:r>
              <a:rPr lang="en-US" sz="3600" dirty="0" err="1"/>
              <a:t>CallableStatement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B322D-7BED-E044-8CCF-432437BD4523}"/>
              </a:ext>
            </a:extLst>
          </p:cNvPr>
          <p:cNvSpPr/>
          <p:nvPr/>
        </p:nvSpPr>
        <p:spPr>
          <a:xfrm>
            <a:off x="635380" y="1140746"/>
            <a:ext cx="8865460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java.sql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CallableDemo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Class.forName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Connection conn=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DriverManager.getConnection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://localhost:3306/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gtu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	"root"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CallableStatement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cs=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conn.prepareCall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"{call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gettitle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(?,?)}"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cs.setInt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(1,1201);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cs.registerOutParameter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(2,Types.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cs.execute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cs.getString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(2));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cs.close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 e){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e.toString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//PSVM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9A43F-D45B-5947-9E5D-44A2AA71CEE7}"/>
              </a:ext>
            </a:extLst>
          </p:cNvPr>
          <p:cNvSpPr/>
          <p:nvPr/>
        </p:nvSpPr>
        <p:spPr>
          <a:xfrm>
            <a:off x="135387" y="1140746"/>
            <a:ext cx="499993" cy="5016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D7082513-D4EA-3047-A54B-1A68124F3F3D}"/>
              </a:ext>
            </a:extLst>
          </p:cNvPr>
          <p:cNvSpPr/>
          <p:nvPr/>
        </p:nvSpPr>
        <p:spPr>
          <a:xfrm>
            <a:off x="135387" y="811562"/>
            <a:ext cx="181607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CallableDemo.java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23CF9E-920D-C343-B3EE-0618FDB43C64}"/>
              </a:ext>
            </a:extLst>
          </p:cNvPr>
          <p:cNvSpPr/>
          <p:nvPr/>
        </p:nvSpPr>
        <p:spPr>
          <a:xfrm>
            <a:off x="1333371" y="3257243"/>
            <a:ext cx="7966746" cy="1460810"/>
          </a:xfrm>
          <a:prstGeom prst="round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A2DB3C8-8AFA-CD41-9388-A881C3AC5127}"/>
              </a:ext>
            </a:extLst>
          </p:cNvPr>
          <p:cNvSpPr/>
          <p:nvPr/>
        </p:nvSpPr>
        <p:spPr>
          <a:xfrm>
            <a:off x="9597483" y="3909589"/>
            <a:ext cx="1447800" cy="381000"/>
          </a:xfrm>
          <a:prstGeom prst="wedgeRoundRectCallout">
            <a:avLst>
              <a:gd name="adj1" fmla="val -167279"/>
              <a:gd name="adj2" fmla="val -190910"/>
              <a:gd name="adj3" fmla="val 16667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Procedure Name</a:t>
            </a:r>
          </a:p>
        </p:txBody>
      </p:sp>
    </p:spTree>
    <p:extLst>
      <p:ext uri="{BB962C8B-B14F-4D97-AF65-F5344CB8AC3E}">
        <p14:creationId xmlns:p14="http://schemas.microsoft.com/office/powerpoint/2010/main" val="383384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2D3D7-F12F-E04C-96E9-14D1A12B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Method: </a:t>
            </a:r>
            <a:r>
              <a:rPr lang="en-US" sz="3600" dirty="0" err="1"/>
              <a:t>ResultSet</a:t>
            </a:r>
            <a:endParaRPr lang="en-US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C3AF9C-326F-324B-B77F-406778B50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09395"/>
              </p:ext>
            </p:extLst>
          </p:nvPr>
        </p:nvGraphicFramePr>
        <p:xfrm>
          <a:off x="212188" y="849376"/>
          <a:ext cx="1119671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8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9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Navigational methods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 to </a:t>
                      </a: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the cursor around.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77AFA5-B509-5F44-B995-FDE6B2A46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3149"/>
              </p:ext>
            </p:extLst>
          </p:nvPr>
        </p:nvGraphicFramePr>
        <p:xfrm>
          <a:off x="212188" y="1210423"/>
          <a:ext cx="11196711" cy="785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8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56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 methods 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 to </a:t>
                      </a: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view the data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the columns of the current row being pointed by the cursor.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7F6998-9A0C-0E40-8CC1-B5B8367CD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79946"/>
              </p:ext>
            </p:extLst>
          </p:nvPr>
        </p:nvGraphicFramePr>
        <p:xfrm>
          <a:off x="212188" y="1996069"/>
          <a:ext cx="11196711" cy="668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8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876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methods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 to </a:t>
                      </a:r>
                      <a:r>
                        <a:rPr lang="en-US" sz="18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update the data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the columns of the current row. The updates can then be updated in the underlying database as well.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10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23B2-BD62-D942-8777-3C79AC77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ResultSet</a:t>
            </a:r>
            <a:r>
              <a:rPr lang="en-US" sz="3600" dirty="0"/>
              <a:t>: Navigational methods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92E22D-3446-0A45-873C-1181ADDFC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446010"/>
              </p:ext>
            </p:extLst>
          </p:nvPr>
        </p:nvGraphicFramePr>
        <p:xfrm>
          <a:off x="200636" y="863444"/>
          <a:ext cx="1166426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first()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Moves the cursor to the first row.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C3F72E-DFF3-8043-8868-203227C74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39292"/>
              </p:ext>
            </p:extLst>
          </p:nvPr>
        </p:nvGraphicFramePr>
        <p:xfrm>
          <a:off x="200636" y="1224744"/>
          <a:ext cx="1166426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last()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Moves the cursor to the last row.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56FFB7-0F33-1D4F-A622-EE7AB5099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925355"/>
              </p:ext>
            </p:extLst>
          </p:nvPr>
        </p:nvGraphicFramePr>
        <p:xfrm>
          <a:off x="200636" y="1597194"/>
          <a:ext cx="11664262" cy="92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96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next()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SQL 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Moves the cursor to the next row. This method returns false if there are no more rows in the result set.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69C0DD-00AE-1D44-A0E7-BEACBA9CE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11165"/>
              </p:ext>
            </p:extLst>
          </p:nvPr>
        </p:nvGraphicFramePr>
        <p:xfrm>
          <a:off x="196655" y="2526834"/>
          <a:ext cx="1166426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previous() </a:t>
                      </a:r>
                    </a:p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Moves the cursor to the previous row. This method returns false if the previous row is off the result set.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C492F2-8437-8242-8C9C-FD69E1F70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129974"/>
              </p:ext>
            </p:extLst>
          </p:nvPr>
        </p:nvGraphicFramePr>
        <p:xfrm>
          <a:off x="196655" y="3159612"/>
          <a:ext cx="1166426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absolute(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row)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Moves the cursor to the specified row.</a:t>
                      </a:r>
                    </a:p>
                    <a:p>
                      <a:pPr algn="just"/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0C2721D-D211-F049-80DB-163405FDF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1660"/>
              </p:ext>
            </p:extLst>
          </p:nvPr>
        </p:nvGraphicFramePr>
        <p:xfrm>
          <a:off x="196655" y="3792389"/>
          <a:ext cx="1166426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relative(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row)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Moves the cursor the given number of rows forward or backward, from where it is currently pointing.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1EF5686-40DD-1E46-8C5A-4CA79C15A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044466"/>
              </p:ext>
            </p:extLst>
          </p:nvPr>
        </p:nvGraphicFramePr>
        <p:xfrm>
          <a:off x="196655" y="4432469"/>
          <a:ext cx="1166426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4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getRow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row number that the cursor is pointing to.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CAD4-6172-2E46-A8D4-9E148802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ResultSet</a:t>
            </a:r>
            <a:r>
              <a:rPr lang="en-US" sz="3600" dirty="0"/>
              <a:t>: Get methods 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F3DF47-4197-854C-A397-4ABFAE8DC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21271"/>
              </p:ext>
            </p:extLst>
          </p:nvPr>
        </p:nvGraphicFramePr>
        <p:xfrm>
          <a:off x="304800" y="1066800"/>
          <a:ext cx="11568332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4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columnName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the current row in the column named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columnName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F2D105-05AF-0941-AFAD-DCD5F1F57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979826"/>
              </p:ext>
            </p:extLst>
          </p:nvPr>
        </p:nvGraphicFramePr>
        <p:xfrm>
          <a:off x="304800" y="1752600"/>
          <a:ext cx="1156833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4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columnIndex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the current row in the specified column index. The column index starts at 1, meaning the first column of a row is 1, the second column of a row is 2, and so on.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27169B-CAB0-6D48-B918-75EC8313C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762887"/>
              </p:ext>
            </p:extLst>
          </p:nvPr>
        </p:nvGraphicFramePr>
        <p:xfrm>
          <a:off x="311834" y="3032760"/>
          <a:ext cx="11568332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4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b="0" dirty="0"/>
                        <a:t>String </a:t>
                      </a:r>
                      <a:r>
                        <a:rPr lang="en-US" b="1" dirty="0" err="1"/>
                        <a:t>getString</a:t>
                      </a:r>
                      <a:r>
                        <a:rPr lang="en-US" b="1" dirty="0"/>
                        <a:t>(String </a:t>
                      </a:r>
                      <a:r>
                        <a:rPr lang="en-US" b="1" dirty="0" err="1"/>
                        <a:t>columnLabel</a:t>
                      </a:r>
                      <a:r>
                        <a:rPr lang="en-US" b="1" dirty="0"/>
                        <a:t>)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b="0" dirty="0"/>
                        <a:t>throws </a:t>
                      </a:r>
                      <a:r>
                        <a:rPr lang="en-US" b="0" dirty="0" err="1"/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Retrieves the value of the designated column in the current row of this </a:t>
                      </a:r>
                      <a:r>
                        <a:rPr lang="en-US" dirty="0" err="1"/>
                        <a:t>ResultSet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object as a </a:t>
                      </a:r>
                      <a:r>
                        <a:rPr lang="en-US" dirty="0"/>
                        <a:t>String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 the Java programming language.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57083B-AB92-F741-9F92-E792686FA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45586"/>
              </p:ext>
            </p:extLst>
          </p:nvPr>
        </p:nvGraphicFramePr>
        <p:xfrm>
          <a:off x="304800" y="3901440"/>
          <a:ext cx="11568332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4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b="0" dirty="0"/>
                        <a:t>String </a:t>
                      </a:r>
                      <a:r>
                        <a:rPr lang="en-US" b="1" dirty="0" err="1"/>
                        <a:t>getString</a:t>
                      </a:r>
                      <a:r>
                        <a:rPr lang="en-US" b="1" dirty="0"/>
                        <a:t>(</a:t>
                      </a:r>
                      <a:r>
                        <a:rPr lang="en-US" b="1" dirty="0" err="1"/>
                        <a:t>int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columnIndex</a:t>
                      </a:r>
                      <a:r>
                        <a:rPr lang="en-US" b="1" dirty="0"/>
                        <a:t>)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b="0" dirty="0"/>
                        <a:t>throws </a:t>
                      </a:r>
                      <a:r>
                        <a:rPr lang="en-US" b="0" dirty="0" err="1"/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Retrieves the value of the designated column in the current row of this </a:t>
                      </a:r>
                      <a:r>
                        <a:rPr lang="en-US" dirty="0" err="1"/>
                        <a:t>ResultSet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object as a </a:t>
                      </a:r>
                      <a:r>
                        <a:rPr lang="en-US" dirty="0"/>
                        <a:t>String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 the Java programming language.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83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8B0A-72D8-4144-9239-2DBD6202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ResultSet</a:t>
            </a:r>
            <a:r>
              <a:rPr lang="en-US" sz="3600" dirty="0"/>
              <a:t>: Update methods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9FFB63-F6D4-294D-8C64-0B37D6A7A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688233"/>
              </p:ext>
            </p:extLst>
          </p:nvPr>
        </p:nvGraphicFramePr>
        <p:xfrm>
          <a:off x="315951" y="911860"/>
          <a:ext cx="11560098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3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updateString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col_Index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s)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Changes the String in the specified column to the value of s.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0CF3CE-0763-7142-AB34-CDE12FECC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57974"/>
              </p:ext>
            </p:extLst>
          </p:nvPr>
        </p:nvGraphicFramePr>
        <p:xfrm>
          <a:off x="315951" y="1780540"/>
          <a:ext cx="1156009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3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updateInt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col_Index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int x)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designated column with an </a:t>
                      </a:r>
                      <a:r>
                        <a:rPr lang="en-US" dirty="0" err="1"/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value.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0D364F-001E-724E-AD3B-E281016C7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723321"/>
              </p:ext>
            </p:extLst>
          </p:nvPr>
        </p:nvGraphicFramePr>
        <p:xfrm>
          <a:off x="315951" y="2236625"/>
          <a:ext cx="1156009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3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/>
                        <a:t>void </a:t>
                      </a:r>
                      <a:r>
                        <a:rPr lang="en-US" b="1" dirty="0" err="1"/>
                        <a:t>updateFloat</a:t>
                      </a:r>
                      <a:r>
                        <a:rPr lang="en-US" b="1" dirty="0"/>
                        <a:t>(int </a:t>
                      </a:r>
                      <a:r>
                        <a:rPr lang="en-US" b="1" dirty="0" err="1"/>
                        <a:t>col_Index</a:t>
                      </a:r>
                      <a:r>
                        <a:rPr lang="en-US" b="1" dirty="0"/>
                        <a:t>, float x) </a:t>
                      </a:r>
                      <a:r>
                        <a:rPr lang="en-US" b="0" dirty="0"/>
                        <a:t>throws </a:t>
                      </a:r>
                      <a:r>
                        <a:rPr lang="en-US" b="0" dirty="0" err="1"/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designated column with a </a:t>
                      </a:r>
                      <a:r>
                        <a:rPr lang="en-US" dirty="0"/>
                        <a:t>float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value.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FD9AA3-E9BC-F746-B2DA-D59EAE588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217886"/>
              </p:ext>
            </p:extLst>
          </p:nvPr>
        </p:nvGraphicFramePr>
        <p:xfrm>
          <a:off x="315951" y="2692710"/>
          <a:ext cx="11560098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03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/>
                        <a:t>void </a:t>
                      </a:r>
                      <a:r>
                        <a:rPr lang="en-US" b="1" dirty="0" err="1"/>
                        <a:t>updateDouble</a:t>
                      </a:r>
                      <a:r>
                        <a:rPr lang="en-US" b="1" dirty="0"/>
                        <a:t>(int </a:t>
                      </a:r>
                      <a:r>
                        <a:rPr lang="en-US" b="1" dirty="0" err="1"/>
                        <a:t>col_Index,double</a:t>
                      </a:r>
                      <a:r>
                        <a:rPr lang="en-US" b="1" dirty="0"/>
                        <a:t> x)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/>
                        <a:t>throws </a:t>
                      </a:r>
                      <a:r>
                        <a:rPr lang="en-US" b="0" dirty="0" err="1"/>
                        <a:t>SQLException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Updates the designated column with a </a:t>
                      </a:r>
                      <a:r>
                        <a:rPr lang="en-US" dirty="0"/>
                        <a:t>double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value.</a:t>
                      </a:r>
                      <a:endParaRPr lang="en-US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5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CA4C-673D-E541-9CCB-789FDA35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Types of </a:t>
            </a:r>
            <a:r>
              <a:rPr lang="en-US" sz="3600" dirty="0" err="1"/>
              <a:t>ResultSet</a:t>
            </a:r>
            <a:endParaRPr lang="en-US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C74AA6-2CF2-674D-88B4-9F203A6C2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21964"/>
              </p:ext>
            </p:extLst>
          </p:nvPr>
        </p:nvGraphicFramePr>
        <p:xfrm>
          <a:off x="304800" y="965098"/>
          <a:ext cx="11493190" cy="1073641"/>
        </p:xfrm>
        <a:graphic>
          <a:graphicData uri="http://schemas.openxmlformats.org/drawingml/2006/table">
            <a:tbl>
              <a:tblPr/>
              <a:tblGrid>
                <a:gridCol w="3943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47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</a:rPr>
                        <a:t>Type</a:t>
                      </a:r>
                    </a:p>
                  </a:txBody>
                  <a:tcPr marL="72999" marR="72999" marT="72999" marB="729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1800" b="1" dirty="0">
                          <a:effectLst/>
                        </a:rPr>
                        <a:t>Description</a:t>
                      </a:r>
                    </a:p>
                  </a:txBody>
                  <a:tcPr marL="72999" marR="72999" marT="72999" marB="7299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323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sz="1700" b="1" dirty="0" err="1">
                          <a:effectLst/>
                        </a:rPr>
                        <a:t>ResultSet.</a:t>
                      </a:r>
                      <a:r>
                        <a:rPr lang="en-US" sz="1700" b="1" dirty="0" err="1">
                          <a:solidFill>
                            <a:srgbClr val="00B050"/>
                          </a:solidFill>
                          <a:effectLst/>
                        </a:rPr>
                        <a:t>TYPE_FORWARD_ONLY</a:t>
                      </a:r>
                      <a:endParaRPr lang="en-US" sz="1700" b="1" i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72999" marR="72999" marT="72999" marB="7299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</a:rPr>
                        <a:t>The cursor can only move </a:t>
                      </a:r>
                      <a:r>
                        <a:rPr lang="en-US" sz="1700" dirty="0">
                          <a:solidFill>
                            <a:schemeClr val="accent6"/>
                          </a:solidFill>
                          <a:effectLst/>
                        </a:rPr>
                        <a:t>forward</a:t>
                      </a:r>
                      <a:r>
                        <a:rPr lang="en-US" sz="1700" dirty="0">
                          <a:effectLst/>
                        </a:rPr>
                        <a:t> in the result set.</a:t>
                      </a:r>
                    </a:p>
                  </a:txBody>
                  <a:tcPr marL="72999" marR="72999" marT="72999" marB="7299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8B0C4C-3829-1A44-B3D0-60CE0932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698211"/>
              </p:ext>
            </p:extLst>
          </p:nvPr>
        </p:nvGraphicFramePr>
        <p:xfrm>
          <a:off x="304800" y="2030378"/>
          <a:ext cx="11493190" cy="980454"/>
        </p:xfrm>
        <a:graphic>
          <a:graphicData uri="http://schemas.openxmlformats.org/drawingml/2006/table">
            <a:tbl>
              <a:tblPr/>
              <a:tblGrid>
                <a:gridCol w="3943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0454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sz="1700" b="1" dirty="0" err="1">
                          <a:effectLst/>
                        </a:rPr>
                        <a:t>ResultSet.</a:t>
                      </a:r>
                      <a:r>
                        <a:rPr lang="en-US" sz="1700" b="1" kern="1200" dirty="0" err="1">
                          <a:solidFill>
                            <a:srgbClr val="00B050"/>
                          </a:solidFill>
                          <a:effectLst/>
                        </a:rPr>
                        <a:t>TYPE_SCROLL_INSENSITIVE</a:t>
                      </a:r>
                      <a:endParaRPr lang="en-US" sz="1700" b="1" i="1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999" marR="72999" marT="72999" marB="7299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</a:rPr>
                        <a:t>The cursor can </a:t>
                      </a:r>
                      <a:r>
                        <a:rPr lang="en-US" sz="1700" dirty="0">
                          <a:solidFill>
                            <a:schemeClr val="accent6"/>
                          </a:solidFill>
                          <a:effectLst/>
                        </a:rPr>
                        <a:t>scroll forward and backward</a:t>
                      </a:r>
                      <a:r>
                        <a:rPr lang="en-US" sz="1700" dirty="0">
                          <a:effectLst/>
                        </a:rPr>
                        <a:t>, and the result set is </a:t>
                      </a:r>
                      <a:r>
                        <a:rPr lang="en-US" sz="1700" dirty="0">
                          <a:solidFill>
                            <a:schemeClr val="accent6"/>
                          </a:solidFill>
                          <a:effectLst/>
                        </a:rPr>
                        <a:t>not sensitive </a:t>
                      </a:r>
                      <a:r>
                        <a:rPr lang="en-US" sz="1700" dirty="0">
                          <a:effectLst/>
                        </a:rPr>
                        <a:t>to changes made by others to the database that occur after the result set was created.</a:t>
                      </a:r>
                    </a:p>
                  </a:txBody>
                  <a:tcPr marL="72999" marR="72999" marT="72999" marB="7299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54F612-E5C9-0940-B28F-980090094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877332"/>
              </p:ext>
            </p:extLst>
          </p:nvPr>
        </p:nvGraphicFramePr>
        <p:xfrm>
          <a:off x="304800" y="3010833"/>
          <a:ext cx="11493190" cy="923238"/>
        </p:xfrm>
        <a:graphic>
          <a:graphicData uri="http://schemas.openxmlformats.org/drawingml/2006/table">
            <a:tbl>
              <a:tblPr/>
              <a:tblGrid>
                <a:gridCol w="3943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2096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sz="1700" b="1" dirty="0" err="1">
                          <a:effectLst/>
                        </a:rPr>
                        <a:t>ResultSet.</a:t>
                      </a:r>
                      <a:r>
                        <a:rPr lang="en-US" sz="1700" b="1" kern="1200" dirty="0" err="1">
                          <a:solidFill>
                            <a:srgbClr val="00B050"/>
                          </a:solidFill>
                          <a:effectLst/>
                        </a:rPr>
                        <a:t>TYPE_SCROLL_SENSITIVE</a:t>
                      </a:r>
                      <a:endParaRPr lang="en-US" sz="1700" b="1" i="1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999" marR="72999" marT="72999" marB="7299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50000"/>
                        </a:lnSpc>
                      </a:pPr>
                      <a:r>
                        <a:rPr lang="en-US" sz="1700" dirty="0">
                          <a:effectLst/>
                        </a:rPr>
                        <a:t>The cursor can </a:t>
                      </a:r>
                      <a:r>
                        <a:rPr lang="en-US" sz="1700" dirty="0">
                          <a:solidFill>
                            <a:schemeClr val="accent6"/>
                          </a:solidFill>
                          <a:effectLst/>
                        </a:rPr>
                        <a:t>scroll forward and backward</a:t>
                      </a:r>
                      <a:r>
                        <a:rPr lang="en-US" sz="1700" dirty="0">
                          <a:effectLst/>
                        </a:rPr>
                        <a:t>, and the result set is </a:t>
                      </a:r>
                      <a:r>
                        <a:rPr lang="en-US" sz="1700" dirty="0">
                          <a:solidFill>
                            <a:schemeClr val="accent6"/>
                          </a:solidFill>
                          <a:effectLst/>
                        </a:rPr>
                        <a:t>sensitive</a:t>
                      </a:r>
                      <a:r>
                        <a:rPr lang="en-US" sz="1700" dirty="0">
                          <a:effectLst/>
                        </a:rPr>
                        <a:t> to changes made by others to the database that occur after the result set was created.</a:t>
                      </a:r>
                    </a:p>
                  </a:txBody>
                  <a:tcPr marL="72999" marR="72999" marT="72999" marB="7299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8D89-1718-BF4C-9D02-74CD72BF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Concurrency of </a:t>
            </a:r>
            <a:r>
              <a:rPr lang="en-US" sz="3600" dirty="0" err="1"/>
              <a:t>ResultSet</a:t>
            </a:r>
            <a:endParaRPr lang="en-US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B8CED0-0ABC-E040-BA13-B0A81A0F7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406679"/>
              </p:ext>
            </p:extLst>
          </p:nvPr>
        </p:nvGraphicFramePr>
        <p:xfrm>
          <a:off x="256491" y="884664"/>
          <a:ext cx="11586103" cy="990600"/>
        </p:xfrm>
        <a:graphic>
          <a:graphicData uri="http://schemas.openxmlformats.org/drawingml/2006/table">
            <a:tbl>
              <a:tblPr/>
              <a:tblGrid>
                <a:gridCol w="363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0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b="1" dirty="0">
                          <a:effectLst/>
                        </a:rPr>
                        <a:t>Concurrency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b="1" dirty="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b="1" dirty="0" err="1">
                          <a:effectLst/>
                        </a:rPr>
                        <a:t>ResultSet.</a:t>
                      </a:r>
                      <a:r>
                        <a:rPr lang="en-US" b="1" dirty="0" err="1">
                          <a:solidFill>
                            <a:srgbClr val="00B050"/>
                          </a:solidFill>
                          <a:effectLst/>
                        </a:rPr>
                        <a:t>CONCUR_READ_ONLY</a:t>
                      </a:r>
                      <a:endParaRPr lang="en-US" b="1" i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dirty="0">
                          <a:effectLst/>
                        </a:rPr>
                        <a:t>Creates a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</a:rPr>
                        <a:t>read-only</a:t>
                      </a:r>
                      <a:r>
                        <a:rPr lang="en-US" dirty="0">
                          <a:effectLst/>
                        </a:rPr>
                        <a:t> result set. 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0706EC-50E6-C647-95BE-4FAE37F5D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54532"/>
              </p:ext>
            </p:extLst>
          </p:nvPr>
        </p:nvGraphicFramePr>
        <p:xfrm>
          <a:off x="256491" y="1877142"/>
          <a:ext cx="11586103" cy="563880"/>
        </p:xfrm>
        <a:graphic>
          <a:graphicData uri="http://schemas.openxmlformats.org/drawingml/2006/table">
            <a:tbl>
              <a:tblPr/>
              <a:tblGrid>
                <a:gridCol w="363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0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b="1" dirty="0" err="1">
                          <a:effectLst/>
                        </a:rPr>
                        <a:t>ResultSet.</a:t>
                      </a:r>
                      <a:r>
                        <a:rPr lang="en-US" b="1" dirty="0" err="1">
                          <a:solidFill>
                            <a:srgbClr val="00B050"/>
                          </a:solidFill>
                          <a:effectLst/>
                        </a:rPr>
                        <a:t>CONCUR_UPDATABLE</a:t>
                      </a:r>
                      <a:endParaRPr lang="en-US" b="1" i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50000"/>
                        </a:lnSpc>
                      </a:pPr>
                      <a:r>
                        <a:rPr lang="en-US" dirty="0">
                          <a:effectLst/>
                        </a:rPr>
                        <a:t>Creates an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</a:rPr>
                        <a:t>updateable</a:t>
                      </a:r>
                      <a:r>
                        <a:rPr lang="en-US" dirty="0">
                          <a:effectLst/>
                        </a:rPr>
                        <a:t> result set.</a:t>
                      </a:r>
                    </a:p>
                  </a:txBody>
                  <a:tcPr marL="76200" marR="76200" marT="76200" marB="762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5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1E95-3E4C-1A4A-9C0D-22E2E8D8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JDBC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80FA-AECE-4A4C-B78C-027FCA35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JDBC (Java Database Connection) is the standard method of accessing </a:t>
            </a:r>
            <a:r>
              <a:rPr lang="en-US" b="1" dirty="0">
                <a:solidFill>
                  <a:schemeClr val="accent6"/>
                </a:solidFill>
              </a:rPr>
              <a:t>databases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6"/>
                </a:solidFill>
              </a:rPr>
              <a:t>Java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6"/>
                </a:solidFill>
              </a:rPr>
              <a:t>application</a:t>
            </a:r>
            <a:r>
              <a:rPr lang="en-US" dirty="0"/>
              <a:t>.</a:t>
            </a:r>
          </a:p>
          <a:p>
            <a:r>
              <a:rPr lang="en-US" dirty="0"/>
              <a:t>JDBC is a specification from </a:t>
            </a:r>
            <a:r>
              <a:rPr lang="en-US" b="1" dirty="0">
                <a:solidFill>
                  <a:schemeClr val="accent6"/>
                </a:solidFill>
              </a:rPr>
              <a:t>Sun Microsystem </a:t>
            </a:r>
            <a:r>
              <a:rPr lang="en-US" dirty="0"/>
              <a:t>that provides a </a:t>
            </a:r>
            <a:r>
              <a:rPr lang="en-US" b="1" dirty="0">
                <a:solidFill>
                  <a:schemeClr val="accent6"/>
                </a:solidFill>
              </a:rPr>
              <a:t>standard API </a:t>
            </a:r>
            <a:r>
              <a:rPr lang="en-US" dirty="0"/>
              <a:t>for java application to communicate with different database.</a:t>
            </a:r>
          </a:p>
          <a:p>
            <a:r>
              <a:rPr lang="en-US" dirty="0"/>
              <a:t>JDBC is a </a:t>
            </a:r>
            <a:r>
              <a:rPr lang="en-US" b="1" dirty="0">
                <a:solidFill>
                  <a:schemeClr val="accent6"/>
                </a:solidFill>
              </a:rPr>
              <a:t>platform independent </a:t>
            </a:r>
            <a:r>
              <a:rPr lang="en-US" dirty="0"/>
              <a:t>interface between relational database and java applications.</a:t>
            </a:r>
          </a:p>
          <a:p>
            <a:endParaRPr lang="en-US" dirty="0"/>
          </a:p>
          <a:p>
            <a:r>
              <a:rPr lang="en-US" b="1" dirty="0"/>
              <a:t>What is API ? </a:t>
            </a:r>
          </a:p>
          <a:p>
            <a:pPr lvl="1"/>
            <a:r>
              <a:rPr lang="en-US" b="1" i="1" dirty="0"/>
              <a:t>A</a:t>
            </a:r>
            <a:r>
              <a:rPr lang="en-US" i="1" dirty="0"/>
              <a:t>pplication </a:t>
            </a:r>
            <a:r>
              <a:rPr lang="en-US" b="1" i="1" dirty="0"/>
              <a:t>P</a:t>
            </a:r>
            <a:r>
              <a:rPr lang="en-US" i="1" dirty="0"/>
              <a:t>rogram </a:t>
            </a:r>
            <a:r>
              <a:rPr lang="en-US" b="1" i="1" dirty="0"/>
              <a:t>I</a:t>
            </a:r>
            <a:r>
              <a:rPr lang="en-US" i="1" dirty="0"/>
              <a:t>nterface</a:t>
            </a:r>
            <a:endParaRPr lang="en-US" dirty="0"/>
          </a:p>
          <a:p>
            <a:pPr lvl="1"/>
            <a:r>
              <a:rPr lang="en-US" dirty="0"/>
              <a:t>A set of routines, protocols, and tools for building software applications.</a:t>
            </a:r>
          </a:p>
          <a:p>
            <a:pPr lvl="1"/>
            <a:r>
              <a:rPr lang="en-US" dirty="0"/>
              <a:t>JDBC is an API, which is used in java programming for interacting with database.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4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EB24-269F-2B41-850B-7745CCD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set Type and Concurrency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B026A-0022-7948-95B6-1DED7B01C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createStatement</a:t>
            </a:r>
            <a:r>
              <a:rPr lang="en-IN" dirty="0"/>
              <a:t>(int </a:t>
            </a:r>
            <a:r>
              <a:rPr lang="en-IN" dirty="0" err="1">
                <a:solidFill>
                  <a:schemeClr val="accent6"/>
                </a:solidFill>
              </a:rPr>
              <a:t>RSType</a:t>
            </a:r>
            <a:r>
              <a:rPr lang="en-IN" dirty="0"/>
              <a:t>, int </a:t>
            </a:r>
            <a:r>
              <a:rPr lang="en-IN" dirty="0" err="1">
                <a:solidFill>
                  <a:schemeClr val="accent6"/>
                </a:solidFill>
              </a:rPr>
              <a:t>RSConcurrency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 err="1"/>
              <a:t>prepareStatement</a:t>
            </a:r>
            <a:r>
              <a:rPr lang="en-IN" dirty="0"/>
              <a:t>(String </a:t>
            </a:r>
            <a:r>
              <a:rPr lang="en-IN" dirty="0">
                <a:solidFill>
                  <a:schemeClr val="accent6"/>
                </a:solidFill>
              </a:rPr>
              <a:t>SQL</a:t>
            </a:r>
            <a:r>
              <a:rPr lang="en-IN" dirty="0"/>
              <a:t>, int </a:t>
            </a:r>
            <a:r>
              <a:rPr lang="en-IN" dirty="0" err="1">
                <a:solidFill>
                  <a:schemeClr val="accent6"/>
                </a:solidFill>
              </a:rPr>
              <a:t>RSType</a:t>
            </a:r>
            <a:r>
              <a:rPr lang="en-IN" dirty="0"/>
              <a:t>, int </a:t>
            </a:r>
            <a:r>
              <a:rPr lang="en-IN" dirty="0" err="1">
                <a:solidFill>
                  <a:schemeClr val="accent6"/>
                </a:solidFill>
              </a:rPr>
              <a:t>RSConcurrency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 err="1"/>
              <a:t>prepareCall</a:t>
            </a:r>
            <a:r>
              <a:rPr lang="en-IN" dirty="0"/>
              <a:t>(String </a:t>
            </a:r>
            <a:r>
              <a:rPr lang="en-IN" dirty="0" err="1">
                <a:solidFill>
                  <a:schemeClr val="accent6"/>
                </a:solidFill>
              </a:rPr>
              <a:t>sql</a:t>
            </a:r>
            <a:r>
              <a:rPr lang="en-IN" dirty="0"/>
              <a:t>, int </a:t>
            </a:r>
            <a:r>
              <a:rPr lang="en-IN" dirty="0" err="1">
                <a:solidFill>
                  <a:schemeClr val="accent6"/>
                </a:solidFill>
              </a:rPr>
              <a:t>RSType</a:t>
            </a:r>
            <a:r>
              <a:rPr lang="en-IN" dirty="0"/>
              <a:t>, int </a:t>
            </a:r>
            <a:r>
              <a:rPr lang="en-IN" dirty="0" err="1">
                <a:solidFill>
                  <a:schemeClr val="accent6"/>
                </a:solidFill>
              </a:rPr>
              <a:t>RSConcurrency</a:t>
            </a:r>
            <a:r>
              <a:rPr lang="en-IN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B1B6-4CBF-7F44-B049-9D862A83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ResultSetMetaData</a:t>
            </a:r>
            <a:r>
              <a:rPr lang="en-US" sz="3600" dirty="0"/>
              <a:t>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3F590-FCB6-7A4D-A2E3-80FD4C88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metadata means </a:t>
            </a:r>
            <a:r>
              <a:rPr lang="en-US" dirty="0">
                <a:solidFill>
                  <a:schemeClr val="accent6"/>
                </a:solidFill>
              </a:rPr>
              <a:t>data about data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r>
              <a:rPr lang="en-US" dirty="0"/>
              <a:t>If you have to get metadata of a table like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total number </a:t>
            </a:r>
            <a:r>
              <a:rPr lang="en-US" dirty="0"/>
              <a:t>of column</a:t>
            </a:r>
          </a:p>
          <a:p>
            <a:pPr lvl="1"/>
            <a:r>
              <a:rPr lang="en-US" dirty="0"/>
              <a:t>column </a:t>
            </a:r>
            <a:r>
              <a:rPr lang="en-US" dirty="0">
                <a:solidFill>
                  <a:schemeClr val="accent6"/>
                </a:solidFill>
              </a:rPr>
              <a:t>name</a:t>
            </a:r>
          </a:p>
          <a:p>
            <a:pPr lvl="1"/>
            <a:r>
              <a:rPr lang="en-US" dirty="0"/>
              <a:t>column </a:t>
            </a:r>
            <a:r>
              <a:rPr lang="en-US" dirty="0">
                <a:solidFill>
                  <a:schemeClr val="accent6"/>
                </a:solidFill>
              </a:rPr>
              <a:t>type</a:t>
            </a:r>
            <a:r>
              <a:rPr lang="en-US" dirty="0"/>
              <a:t> etc. </a:t>
            </a:r>
          </a:p>
          <a:p>
            <a:r>
              <a:rPr lang="en-US" dirty="0" err="1"/>
              <a:t>ResultSetMetaData</a:t>
            </a:r>
            <a:r>
              <a:rPr lang="en-US" dirty="0"/>
              <a:t> interface is useful because it provides </a:t>
            </a:r>
            <a:r>
              <a:rPr lang="en-US" dirty="0">
                <a:solidFill>
                  <a:schemeClr val="accent6"/>
                </a:solidFill>
              </a:rPr>
              <a:t>methods</a:t>
            </a:r>
            <a:r>
              <a:rPr lang="en-US" dirty="0"/>
              <a:t> to get metadata from the </a:t>
            </a:r>
            <a:r>
              <a:rPr lang="en-US" dirty="0" err="1"/>
              <a:t>ResultSet</a:t>
            </a:r>
            <a:r>
              <a:rPr lang="en-US" dirty="0"/>
              <a:t>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4470-D2F0-B24C-8191-E5B2A4A6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Method: </a:t>
            </a:r>
            <a:r>
              <a:rPr lang="en-US" sz="3600" dirty="0" err="1"/>
              <a:t>ResultSetMetaData</a:t>
            </a:r>
            <a:endParaRPr lang="en-US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815453-CFB2-9942-85A8-D15726FC9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89046"/>
              </p:ext>
            </p:extLst>
          </p:nvPr>
        </p:nvGraphicFramePr>
        <p:xfrm>
          <a:off x="246255" y="829700"/>
          <a:ext cx="11629793" cy="5067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56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dirty="0">
                          <a:effectLst/>
                        </a:rPr>
                        <a:t>int </a:t>
                      </a:r>
                      <a:r>
                        <a:rPr lang="en-US" b="1" dirty="0" err="1">
                          <a:effectLst/>
                        </a:rPr>
                        <a:t>getColumnCount</a:t>
                      </a:r>
                      <a:r>
                        <a:rPr lang="en-US" b="1" dirty="0">
                          <a:effectLst/>
                        </a:rPr>
                        <a:t>() </a:t>
                      </a:r>
                      <a:r>
                        <a:rPr lang="en-US" dirty="0">
                          <a:effectLst/>
                        </a:rPr>
                        <a:t>throws </a:t>
                      </a:r>
                      <a:r>
                        <a:rPr lang="en-US" dirty="0" err="1">
                          <a:effectLst/>
                        </a:rPr>
                        <a:t>SQLException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50000"/>
                        </a:lnSpc>
                      </a:pPr>
                      <a:r>
                        <a:rPr lang="en-US" dirty="0">
                          <a:effectLst/>
                        </a:rPr>
                        <a:t>it returns the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effectLst/>
                        </a:rPr>
                        <a:t>total</a:t>
                      </a:r>
                      <a:r>
                        <a:rPr lang="en-US" dirty="0">
                          <a:effectLst/>
                        </a:rPr>
                        <a:t> number of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effectLst/>
                        </a:rPr>
                        <a:t>columns</a:t>
                      </a:r>
                      <a:r>
                        <a:rPr lang="en-US" dirty="0">
                          <a:effectLst/>
                        </a:rPr>
                        <a:t> in the </a:t>
                      </a:r>
                      <a:r>
                        <a:rPr lang="en-US" dirty="0" err="1">
                          <a:effectLst/>
                        </a:rPr>
                        <a:t>ResultSet</a:t>
                      </a:r>
                      <a:r>
                        <a:rPr lang="en-US" dirty="0">
                          <a:effectLst/>
                        </a:rPr>
                        <a:t> object.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E739DA-5EF6-4F4F-9D93-DD89B5ED1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53893"/>
              </p:ext>
            </p:extLst>
          </p:nvPr>
        </p:nvGraphicFramePr>
        <p:xfrm>
          <a:off x="246253" y="1336430"/>
          <a:ext cx="11629793" cy="5067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563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dirty="0">
                          <a:effectLst/>
                        </a:rPr>
                        <a:t>String </a:t>
                      </a:r>
                      <a:r>
                        <a:rPr lang="en-US" b="1" dirty="0" err="1">
                          <a:effectLst/>
                        </a:rPr>
                        <a:t>getColumnName</a:t>
                      </a:r>
                      <a:r>
                        <a:rPr lang="en-US" b="1" dirty="0">
                          <a:effectLst/>
                        </a:rPr>
                        <a:t>(int index) </a:t>
                      </a:r>
                      <a:r>
                        <a:rPr lang="en-US" dirty="0">
                          <a:effectLst/>
                        </a:rPr>
                        <a:t>throws </a:t>
                      </a:r>
                      <a:r>
                        <a:rPr lang="en-US" dirty="0" err="1">
                          <a:effectLst/>
                        </a:rPr>
                        <a:t>SQLException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50000"/>
                        </a:lnSpc>
                      </a:pPr>
                      <a:r>
                        <a:rPr lang="en-US" dirty="0">
                          <a:effectLst/>
                        </a:rPr>
                        <a:t>it returns the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effectLst/>
                        </a:rPr>
                        <a:t>column name </a:t>
                      </a:r>
                      <a:r>
                        <a:rPr lang="en-US" dirty="0">
                          <a:effectLst/>
                        </a:rPr>
                        <a:t>of the specified column index.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6E1C34-FA98-7B4C-9A4A-029CFB2A2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954094"/>
              </p:ext>
            </p:extLst>
          </p:nvPr>
        </p:nvGraphicFramePr>
        <p:xfrm>
          <a:off x="246254" y="1843160"/>
          <a:ext cx="11629793" cy="5067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56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en-US" dirty="0">
                          <a:effectLst/>
                        </a:rPr>
                        <a:t>String </a:t>
                      </a:r>
                      <a:r>
                        <a:rPr lang="en-US" b="1" dirty="0" err="1">
                          <a:effectLst/>
                        </a:rPr>
                        <a:t>getColumnTypeName</a:t>
                      </a:r>
                      <a:r>
                        <a:rPr lang="en-US" b="1" dirty="0">
                          <a:effectLst/>
                        </a:rPr>
                        <a:t>(int index</a:t>
                      </a:r>
                      <a:r>
                        <a:rPr lang="en-US" dirty="0">
                          <a:effectLst/>
                        </a:rPr>
                        <a:t>) throws </a:t>
                      </a:r>
                      <a:r>
                        <a:rPr lang="en-US" dirty="0" err="1">
                          <a:effectLst/>
                        </a:rPr>
                        <a:t>SQLException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50000"/>
                        </a:lnSpc>
                      </a:pPr>
                      <a:r>
                        <a:rPr lang="en-US" dirty="0">
                          <a:effectLst/>
                        </a:rPr>
                        <a:t>it returns the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effectLst/>
                        </a:rPr>
                        <a:t>column type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 </a:t>
                      </a:r>
                      <a:r>
                        <a:rPr lang="en-US" dirty="0">
                          <a:effectLst/>
                        </a:rPr>
                        <a:t>name for the specified index.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32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4B9D73-06BB-9C46-B82C-A9F9835A1DD2}"/>
              </a:ext>
            </a:extLst>
          </p:cNvPr>
          <p:cNvSpPr/>
          <p:nvPr/>
        </p:nvSpPr>
        <p:spPr>
          <a:xfrm>
            <a:off x="635379" y="1140746"/>
            <a:ext cx="11251821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java.sql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MetadataDemo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Class.forName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Connection conn=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DriverManager.getConnection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://localhost:3306/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gtu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"root"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Statement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conn.createStatement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ResultSet.</a:t>
            </a:r>
            <a:r>
              <a:rPr lang="en-US" sz="14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TYPE_FORWARD_ONLY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,ResultSet.</a:t>
            </a:r>
            <a:r>
              <a:rPr lang="en-US" sz="14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CONCUR_READ_ONLY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stmt.executeQuery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 * from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gtu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ResultSetMetaData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rsmd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rs.getMetaData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"Total columns: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rsmd.getColumnCount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"Column Name of 1st column: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rsmd.getColumnName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"Column Type Name of 1st column:“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rsmd.getColumnTypeName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stmt.close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 e){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e.toString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}//PSVM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}//class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E3661-43FF-854F-B3C0-4596915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ResultSetMetaData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CAFC8-8AAA-584C-AD32-DA5FD530796C}"/>
              </a:ext>
            </a:extLst>
          </p:cNvPr>
          <p:cNvSpPr/>
          <p:nvPr/>
        </p:nvSpPr>
        <p:spPr>
          <a:xfrm>
            <a:off x="135387" y="1140746"/>
            <a:ext cx="499993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F28D2355-A6E7-D34F-A594-D06E5EC37D18}"/>
              </a:ext>
            </a:extLst>
          </p:cNvPr>
          <p:cNvSpPr/>
          <p:nvPr/>
        </p:nvSpPr>
        <p:spPr>
          <a:xfrm>
            <a:off x="135387" y="811562"/>
            <a:ext cx="20837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MetadataDemo.java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A085D3-DED5-C64D-B549-EB6564DA97E8}"/>
              </a:ext>
            </a:extLst>
          </p:cNvPr>
          <p:cNvSpPr/>
          <p:nvPr/>
        </p:nvSpPr>
        <p:spPr>
          <a:xfrm>
            <a:off x="768384" y="3224935"/>
            <a:ext cx="10655231" cy="114857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A23FD-2030-F24C-B5E1-BEB8445D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734635"/>
            <a:ext cx="45910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7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72C3-3F64-8345-8B1B-0435A6AE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DatabaseMetadata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6ED6-A26E-D447-BBFE-3990F344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DatabaseMetaData</a:t>
            </a:r>
            <a:r>
              <a:rPr lang="en-US" dirty="0"/>
              <a:t> interface provides methods to get meta data of a database such as </a:t>
            </a:r>
          </a:p>
          <a:p>
            <a:pPr lvl="1"/>
            <a:r>
              <a:rPr lang="en-US" dirty="0"/>
              <a:t>database product name, </a:t>
            </a:r>
          </a:p>
          <a:p>
            <a:pPr lvl="1"/>
            <a:r>
              <a:rPr lang="en-US" dirty="0"/>
              <a:t>database product version, </a:t>
            </a:r>
          </a:p>
          <a:p>
            <a:pPr lvl="1"/>
            <a:r>
              <a:rPr lang="en-US" dirty="0"/>
              <a:t>driver name, </a:t>
            </a:r>
          </a:p>
          <a:p>
            <a:pPr lvl="1"/>
            <a:r>
              <a:rPr lang="en-US" dirty="0"/>
              <a:t>name of total number of tables etc.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66A7A-BD43-0542-B3F5-144FE7D7B90F}"/>
              </a:ext>
            </a:extLst>
          </p:cNvPr>
          <p:cNvSpPr/>
          <p:nvPr/>
        </p:nvSpPr>
        <p:spPr>
          <a:xfrm>
            <a:off x="720380" y="3193789"/>
            <a:ext cx="11251821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Class.forName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Connection con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DriverManager.getConnection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://localhost:3306/college"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										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"root"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DatabaseMetaData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dbmd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con.getMetaData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getTransactionIsolation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con.getTransactionIsolation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getDatabaseProductName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:"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dbmd.getDatabaseProductName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getDatabaseProductVersion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dbmd.getDatabaseProductVersion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getDriverName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dbmd.getDriverName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getDriverVersion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dbmd.getDriverVersion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getURL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dbmd.getURL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getUserName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dbmd.getUserName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224758-494B-8546-956A-735ABA956369}"/>
              </a:ext>
            </a:extLst>
          </p:cNvPr>
          <p:cNvSpPr/>
          <p:nvPr/>
        </p:nvSpPr>
        <p:spPr>
          <a:xfrm>
            <a:off x="220388" y="3193789"/>
            <a:ext cx="499993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95EF0C2C-3646-4940-B859-569F0B6DE71D}"/>
              </a:ext>
            </a:extLst>
          </p:cNvPr>
          <p:cNvSpPr/>
          <p:nvPr/>
        </p:nvSpPr>
        <p:spPr>
          <a:xfrm>
            <a:off x="220388" y="2864605"/>
            <a:ext cx="20837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DabaseInfo.java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9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4D57-06B3-5244-920B-79F073A5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Executing SQL updates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F5CE2A-F051-C349-9E5A-35CE2A5F3084}"/>
              </a:ext>
            </a:extLst>
          </p:cNvPr>
          <p:cNvSpPr/>
          <p:nvPr/>
        </p:nvSpPr>
        <p:spPr>
          <a:xfrm>
            <a:off x="635379" y="1140746"/>
            <a:ext cx="11251821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java.sql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.*; 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UpdateDemo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static void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main(String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try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Class.forName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com.mysql.jdbc.Driver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	   Connection con=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DriverManager.getConnection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jdbc:mysql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://localhost:3306/GTU"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									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root"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"root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	   Statement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con.createStatement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	   String query=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"update diet set Name='abc601' where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Enr_no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=601"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	  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stmt.executeUpdate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(query);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	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"total no. of rows updated="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	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stmt.close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	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con.close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}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catch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(Exception e)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	{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4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(e);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	}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}  }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7D351-268C-E84E-8A73-E17ADCD2F7F1}"/>
              </a:ext>
            </a:extLst>
          </p:cNvPr>
          <p:cNvSpPr/>
          <p:nvPr/>
        </p:nvSpPr>
        <p:spPr>
          <a:xfrm>
            <a:off x="135387" y="1140746"/>
            <a:ext cx="499993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21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54152B3E-038B-4341-B228-2B361742E8BC}"/>
              </a:ext>
            </a:extLst>
          </p:cNvPr>
          <p:cNvSpPr/>
          <p:nvPr/>
        </p:nvSpPr>
        <p:spPr>
          <a:xfrm>
            <a:off x="135387" y="811562"/>
            <a:ext cx="20837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UpdateDemo.java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9385-9874-C149-BECC-D0725C36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 Management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702F033-B58A-AC49-BA3F-6DDC4152E585}"/>
              </a:ext>
            </a:extLst>
          </p:cNvPr>
          <p:cNvSpPr/>
          <p:nvPr/>
        </p:nvSpPr>
        <p:spPr>
          <a:xfrm>
            <a:off x="4230029" y="3009900"/>
            <a:ext cx="1981200" cy="838200"/>
          </a:xfrm>
          <a:prstGeom prst="roundRect">
            <a:avLst/>
          </a:prstGeom>
          <a:solidFill>
            <a:schemeClr val="tx2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Transaction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3A6EF7-5FE1-0B47-9D57-7DD5E0C916BC}"/>
              </a:ext>
            </a:extLst>
          </p:cNvPr>
          <p:cNvSpPr/>
          <p:nvPr/>
        </p:nvSpPr>
        <p:spPr>
          <a:xfrm>
            <a:off x="2414499" y="3200400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9E97A4-5502-2E4F-A8F9-A2D479832104}"/>
              </a:ext>
            </a:extLst>
          </p:cNvPr>
          <p:cNvSpPr/>
          <p:nvPr/>
        </p:nvSpPr>
        <p:spPr>
          <a:xfrm>
            <a:off x="8116229" y="1843087"/>
            <a:ext cx="457200" cy="428625"/>
          </a:xfrm>
          <a:prstGeom prst="ellipse">
            <a:avLst/>
          </a:prstGeom>
          <a:noFill/>
          <a:ln w="127000" cap="flat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ED49EE-BCE3-564D-8A4E-BDFD632654FF}"/>
              </a:ext>
            </a:extLst>
          </p:cNvPr>
          <p:cNvSpPr/>
          <p:nvPr/>
        </p:nvSpPr>
        <p:spPr>
          <a:xfrm>
            <a:off x="8116229" y="4686300"/>
            <a:ext cx="457200" cy="457200"/>
          </a:xfrm>
          <a:prstGeom prst="ellipse">
            <a:avLst/>
          </a:prstGeom>
          <a:noFill/>
          <a:ln w="127000" cap="flat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DF35D9-AF80-CA4D-82B0-733AC4708550}"/>
              </a:ext>
            </a:extLst>
          </p:cNvPr>
          <p:cNvCxnSpPr>
            <a:stCxn id="5" idx="6"/>
            <a:endCxn id="4" idx="1"/>
          </p:cNvCxnSpPr>
          <p:nvPr/>
        </p:nvCxnSpPr>
        <p:spPr>
          <a:xfrm>
            <a:off x="2871699" y="3429000"/>
            <a:ext cx="135833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4F76EC-4C4F-2647-AEF7-913E2C6DDC1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211229" y="2150268"/>
            <a:ext cx="1905000" cy="1278732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A453A7-C495-2649-8D87-537922E5FADF}"/>
              </a:ext>
            </a:extLst>
          </p:cNvPr>
          <p:cNvCxnSpPr>
            <a:stCxn id="4" idx="3"/>
          </p:cNvCxnSpPr>
          <p:nvPr/>
        </p:nvCxnSpPr>
        <p:spPr>
          <a:xfrm>
            <a:off x="6211229" y="3429000"/>
            <a:ext cx="1905000" cy="133350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D7C3F8-F902-114B-8A8F-DEA4892886EA}"/>
              </a:ext>
            </a:extLst>
          </p:cNvPr>
          <p:cNvSpPr txBox="1"/>
          <p:nvPr/>
        </p:nvSpPr>
        <p:spPr>
          <a:xfrm>
            <a:off x="1944029" y="3657600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Initial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679E69-1F3F-8A49-A78A-5024D8B002DB}"/>
              </a:ext>
            </a:extLst>
          </p:cNvPr>
          <p:cNvSpPr txBox="1"/>
          <p:nvPr/>
        </p:nvSpPr>
        <p:spPr>
          <a:xfrm rot="19615050">
            <a:off x="6439829" y="2225284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7DD34-3FDD-0649-A495-D1B5935D0BE0}"/>
              </a:ext>
            </a:extLst>
          </p:cNvPr>
          <p:cNvSpPr txBox="1"/>
          <p:nvPr/>
        </p:nvSpPr>
        <p:spPr>
          <a:xfrm rot="2159759">
            <a:off x="6461366" y="4194350"/>
            <a:ext cx="1082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Rollback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36D3A-863B-BB43-A15A-D57A1C9FDF6A}"/>
              </a:ext>
            </a:extLst>
          </p:cNvPr>
          <p:cNvSpPr txBox="1"/>
          <p:nvPr/>
        </p:nvSpPr>
        <p:spPr>
          <a:xfrm>
            <a:off x="7811429" y="1339213"/>
            <a:ext cx="2116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Transaction Succeed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B560F-C53D-3E4C-BBD1-5169DA208EF3}"/>
              </a:ext>
            </a:extLst>
          </p:cNvPr>
          <p:cNvSpPr txBox="1"/>
          <p:nvPr/>
        </p:nvSpPr>
        <p:spPr>
          <a:xfrm>
            <a:off x="7811429" y="5181600"/>
            <a:ext cx="190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Transaction Failed</a:t>
            </a:r>
          </a:p>
        </p:txBody>
      </p:sp>
    </p:spTree>
    <p:extLst>
      <p:ext uri="{BB962C8B-B14F-4D97-AF65-F5344CB8AC3E}">
        <p14:creationId xmlns:p14="http://schemas.microsoft.com/office/powerpoint/2010/main" val="1356636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BC8A-581D-B940-B267-C5744B30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0A2E-E0D6-C54B-A306-350FA264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JDBC, </a:t>
            </a:r>
            <a:r>
              <a:rPr lang="en-US" b="1" dirty="0">
                <a:solidFill>
                  <a:schemeClr val="accent6"/>
                </a:solidFill>
              </a:rPr>
              <a:t>Connection interface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/>
              <a:t>provides methods to manage transaction.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918593-0E5B-664C-AAC1-FF0530C3C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64772"/>
              </p:ext>
            </p:extLst>
          </p:nvPr>
        </p:nvGraphicFramePr>
        <p:xfrm>
          <a:off x="479502" y="1403195"/>
          <a:ext cx="11206976" cy="400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81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void </a:t>
                      </a:r>
                      <a:r>
                        <a:rPr lang="en-US" sz="2000" b="1" dirty="0" err="1">
                          <a:effectLst/>
                        </a:rPr>
                        <a:t>setAutoCommit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dirty="0" err="1">
                          <a:effectLst/>
                        </a:rPr>
                        <a:t>boolean</a:t>
                      </a:r>
                      <a:r>
                        <a:rPr lang="en-US" sz="2000" dirty="0">
                          <a:effectLst/>
                        </a:rPr>
                        <a:t> status)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It is true </a:t>
                      </a:r>
                      <a:r>
                        <a:rPr lang="en-US" sz="2000" b="1" dirty="0">
                          <a:solidFill>
                            <a:schemeClr val="accent6"/>
                          </a:solidFill>
                          <a:effectLst/>
                        </a:rPr>
                        <a:t>by default,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means each transaction is committed </a:t>
                      </a:r>
                      <a:r>
                        <a:rPr lang="en-US" sz="2000" dirty="0" err="1">
                          <a:effectLst/>
                        </a:rPr>
                        <a:t>bydefault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84E397-5B56-A346-B907-13F69B02C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882360"/>
              </p:ext>
            </p:extLst>
          </p:nvPr>
        </p:nvGraphicFramePr>
        <p:xfrm>
          <a:off x="479502" y="1795812"/>
          <a:ext cx="11206976" cy="400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81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void </a:t>
                      </a:r>
                      <a:r>
                        <a:rPr lang="en-US" sz="2000" b="1" dirty="0">
                          <a:effectLst/>
                        </a:rPr>
                        <a:t>commit</a:t>
                      </a:r>
                      <a:r>
                        <a:rPr lang="en-US" sz="2000" dirty="0">
                          <a:effectLst/>
                        </a:rPr>
                        <a:t>()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commits the transaction.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5C4FAB-E56C-3448-901A-15A9684BF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36241"/>
              </p:ext>
            </p:extLst>
          </p:nvPr>
        </p:nvGraphicFramePr>
        <p:xfrm>
          <a:off x="479502" y="2195862"/>
          <a:ext cx="11206976" cy="400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81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094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void </a:t>
                      </a:r>
                      <a:r>
                        <a:rPr lang="en-US" sz="2000" b="1" dirty="0">
                          <a:effectLst/>
                        </a:rPr>
                        <a:t>rollback</a:t>
                      </a:r>
                      <a:r>
                        <a:rPr lang="en-US" sz="2000" dirty="0">
                          <a:effectLst/>
                        </a:rPr>
                        <a:t>()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cancels the transaction.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5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398D-3310-0E4B-A248-A7991A2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 </a:t>
            </a:r>
            <a:r>
              <a:rPr lang="en-US" sz="3600" dirty="0" err="1"/>
              <a:t>Management:commit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436AC-3825-B14C-95DB-39B63128E5DA}"/>
              </a:ext>
            </a:extLst>
          </p:cNvPr>
          <p:cNvSpPr/>
          <p:nvPr/>
        </p:nvSpPr>
        <p:spPr>
          <a:xfrm>
            <a:off x="635379" y="1140746"/>
            <a:ext cx="1116261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java.sql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.*; 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CommitDemo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static void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main(String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[]){ 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Class.forName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com.mysql.jdbc.Driver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	Connection con=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DriverManager.getConnection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jdbc:mysql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://localhost:3306/GTU",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							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root","root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con.setAutoCommit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bydefault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it is true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	Statement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stmt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con.createStatement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stmt.executeUpdate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"insert into diet values(605,'def','ci')"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"no. of rows inserted="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con.commit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//commit transaction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con.close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}</a:t>
            </a: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(Exception e){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(e);}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}}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07D5B8-E578-9845-AD6F-7AFE684EE550}"/>
              </a:ext>
            </a:extLst>
          </p:cNvPr>
          <p:cNvSpPr/>
          <p:nvPr/>
        </p:nvSpPr>
        <p:spPr>
          <a:xfrm>
            <a:off x="135387" y="1140746"/>
            <a:ext cx="499993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2DF631B9-11B8-4146-AB67-39C859E85532}"/>
              </a:ext>
            </a:extLst>
          </p:cNvPr>
          <p:cNvSpPr/>
          <p:nvPr/>
        </p:nvSpPr>
        <p:spPr>
          <a:xfrm>
            <a:off x="135387" y="811562"/>
            <a:ext cx="20837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CommitDemo.java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41B3573-E258-E541-BD78-30272002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3" y="5055838"/>
            <a:ext cx="46005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70F24FD-8462-374E-BCB3-BA59D829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07" y="3808585"/>
            <a:ext cx="2546436" cy="259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02A2FF-9B71-9548-AE53-AA8E02CFCA5D}"/>
              </a:ext>
            </a:extLst>
          </p:cNvPr>
          <p:cNvCxnSpPr/>
          <p:nvPr/>
        </p:nvCxnSpPr>
        <p:spPr>
          <a:xfrm>
            <a:off x="6653627" y="3619500"/>
            <a:ext cx="32766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AC31AD-ECE9-2944-8D65-A6735A1F401B}"/>
              </a:ext>
            </a:extLst>
          </p:cNvPr>
          <p:cNvCxnSpPr>
            <a:cxnSpLocks/>
          </p:cNvCxnSpPr>
          <p:nvPr/>
        </p:nvCxnSpPr>
        <p:spPr>
          <a:xfrm>
            <a:off x="6539207" y="5944529"/>
            <a:ext cx="2546436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6A2F79-5906-BE41-A0C5-90BE3A811EA5}"/>
              </a:ext>
            </a:extLst>
          </p:cNvPr>
          <p:cNvSpPr/>
          <p:nvPr/>
        </p:nvSpPr>
        <p:spPr>
          <a:xfrm>
            <a:off x="1386468" y="2843072"/>
            <a:ext cx="3352800" cy="381000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CA09F8F-6B75-DC42-BBF8-FF4816DBEEF5}"/>
              </a:ext>
            </a:extLst>
          </p:cNvPr>
          <p:cNvSpPr/>
          <p:nvPr/>
        </p:nvSpPr>
        <p:spPr>
          <a:xfrm>
            <a:off x="1386468" y="3808585"/>
            <a:ext cx="1828800" cy="304800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0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11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0026-3F0C-2241-82B7-B52D4E7E6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 </a:t>
            </a:r>
            <a:r>
              <a:rPr lang="en-US" sz="3600" dirty="0" err="1"/>
              <a:t>Management:rollback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468CA-0B2B-B343-AEE1-6C9AF2BD389F}"/>
              </a:ext>
            </a:extLst>
          </p:cNvPr>
          <p:cNvSpPr/>
          <p:nvPr/>
        </p:nvSpPr>
        <p:spPr>
          <a:xfrm>
            <a:off x="635379" y="1140746"/>
            <a:ext cx="10170153" cy="4278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java.sql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.*; 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RollbackDemo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 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static void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main(String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[]){  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Class.forName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com.mysql.jdbc.Driver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Connection con=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DriverManager.getConnection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    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jdbc:mysql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://localhost:3306/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GTU","root","root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con.setAutoCommit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bydeafault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it is true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Statement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stmt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con.createStatement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stmt.executeUpdate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"insert into diet values(606,'ghi','ee')"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con.commit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//Commit Transaction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+=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stmt.executeUpdate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"insert into diet values(607,'mno','ch')"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"no. of rows inserted="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con.rollback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//Rollback Transaction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con.close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}</a:t>
            </a:r>
            <a:r>
              <a:rPr lang="en-US" sz="1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(Exception e){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(e);}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}}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9F980C-CECD-0048-8B9E-7693A9969E27}"/>
              </a:ext>
            </a:extLst>
          </p:cNvPr>
          <p:cNvSpPr/>
          <p:nvPr/>
        </p:nvSpPr>
        <p:spPr>
          <a:xfrm>
            <a:off x="135387" y="1140746"/>
            <a:ext cx="499993" cy="4278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8DBBEED2-3E8D-A04D-A37B-ABB296BEB887}"/>
              </a:ext>
            </a:extLst>
          </p:cNvPr>
          <p:cNvSpPr/>
          <p:nvPr/>
        </p:nvSpPr>
        <p:spPr>
          <a:xfrm>
            <a:off x="135387" y="811562"/>
            <a:ext cx="20837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RollbackDemo.java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8B04B4C-03BC-7548-97F8-EDCD409A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87" y="5532088"/>
            <a:ext cx="46863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1072CFF-96B6-B145-896A-3C707615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66" y="4195518"/>
            <a:ext cx="2930705" cy="236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84461F-4E0E-F84B-B8DF-9C675E6E9CD0}"/>
              </a:ext>
            </a:extLst>
          </p:cNvPr>
          <p:cNvCxnSpPr/>
          <p:nvPr/>
        </p:nvCxnSpPr>
        <p:spPr>
          <a:xfrm>
            <a:off x="6133171" y="3673654"/>
            <a:ext cx="32766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4714F04-4199-6045-81E7-EB9B7FC10C40}"/>
              </a:ext>
            </a:extLst>
          </p:cNvPr>
          <p:cNvSpPr/>
          <p:nvPr/>
        </p:nvSpPr>
        <p:spPr>
          <a:xfrm>
            <a:off x="864220" y="3541105"/>
            <a:ext cx="1752600" cy="304800"/>
          </a:xfrm>
          <a:prstGeom prst="rect">
            <a:avLst/>
          </a:prstGeom>
          <a:solidFill>
            <a:srgbClr val="FF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8A6611-F15F-B14E-A1E8-837ED46FAB4F}"/>
              </a:ext>
            </a:extLst>
          </p:cNvPr>
          <p:cNvCxnSpPr>
            <a:cxnSpLocks/>
          </p:cNvCxnSpPr>
          <p:nvPr/>
        </p:nvCxnSpPr>
        <p:spPr>
          <a:xfrm>
            <a:off x="6479066" y="6155426"/>
            <a:ext cx="293070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AF83AB-A511-284C-B64D-1C21A7A1BB38}"/>
              </a:ext>
            </a:extLst>
          </p:cNvPr>
          <p:cNvCxnSpPr/>
          <p:nvPr/>
        </p:nvCxnSpPr>
        <p:spPr>
          <a:xfrm>
            <a:off x="5832088" y="4130262"/>
            <a:ext cx="32766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37D47-4EBA-E342-BC66-B42A35677925}"/>
              </a:ext>
            </a:extLst>
          </p:cNvPr>
          <p:cNvSpPr/>
          <p:nvPr/>
        </p:nvSpPr>
        <p:spPr>
          <a:xfrm>
            <a:off x="838200" y="4291292"/>
            <a:ext cx="1981200" cy="304800"/>
          </a:xfrm>
          <a:prstGeom prst="rect">
            <a:avLst/>
          </a:prstGeom>
          <a:solidFill>
            <a:srgbClr val="FF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2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12" grpId="0" animBg="1"/>
      <p:bldP spid="12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A2AB-CD25-2744-89D3-22362165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JDBC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AB10-9062-A340-A59C-451C677D2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JDBC API allows java programs to</a:t>
            </a:r>
          </a:p>
          <a:p>
            <a:pPr lvl="1"/>
            <a:r>
              <a:rPr lang="en-US" sz="2400" dirty="0"/>
              <a:t>Make a connection with database</a:t>
            </a:r>
          </a:p>
          <a:p>
            <a:pPr lvl="1"/>
            <a:r>
              <a:rPr lang="en-US" sz="2400" dirty="0"/>
              <a:t>Creating SQL statements</a:t>
            </a:r>
          </a:p>
          <a:p>
            <a:pPr lvl="1"/>
            <a:r>
              <a:rPr lang="en-US" sz="2400" dirty="0"/>
              <a:t>Execute SQL statement </a:t>
            </a:r>
          </a:p>
          <a:p>
            <a:pPr lvl="1"/>
            <a:r>
              <a:rPr lang="en-US" sz="2400" dirty="0"/>
              <a:t>Viewing &amp; Modifying the resulting records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1D7DB-821C-BE43-9240-EAA45CDA2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9" y="3619499"/>
            <a:ext cx="2895600" cy="205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b="1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C68EF036-3539-7A49-9512-1B62715E5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206" y="3391056"/>
            <a:ext cx="30480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b="1"/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42B451BE-BBE7-3841-A614-2E87A4D60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690" y="3795712"/>
            <a:ext cx="2514600" cy="1604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b="1" dirty="0"/>
              <a:t>Open a Connection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b="1" dirty="0"/>
              <a:t>Send a statement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b="1" dirty="0"/>
              <a:t>Retrieve results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b="1" dirty="0"/>
              <a:t>Close a connection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03BBDC0A-AB1F-8149-876B-93B661CDA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606" y="3612355"/>
            <a:ext cx="2590800" cy="1879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b="1" dirty="0"/>
              <a:t>Create a connection Session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b="1" dirty="0"/>
              <a:t>Execute statement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b="1" dirty="0"/>
              <a:t>Send results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b="1" dirty="0"/>
              <a:t>Close the session</a:t>
            </a:r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8D4C42AB-1CB3-1440-B39C-955B81E012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8342" y="3795712"/>
            <a:ext cx="1937657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b="1"/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5BA13D4A-6DE7-404E-A141-F06AA21ED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0243" y="4412690"/>
            <a:ext cx="197575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b="1"/>
          </a:p>
        </p:txBody>
      </p:sp>
      <p:sp>
        <p:nvSpPr>
          <p:cNvPr id="19" name="Line 12">
            <a:extLst>
              <a:ext uri="{FF2B5EF4-FFF2-40B4-BE49-F238E27FC236}">
                <a16:creationId xmlns:a16="http://schemas.microsoft.com/office/drawing/2014/main" id="{C984CAFB-9E6D-364B-8E50-9989EA1D73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5943" y="4876800"/>
            <a:ext cx="2090056" cy="2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0" name="Line 13">
            <a:extLst>
              <a:ext uri="{FF2B5EF4-FFF2-40B4-BE49-F238E27FC236}">
                <a16:creationId xmlns:a16="http://schemas.microsoft.com/office/drawing/2014/main" id="{224EBA45-F9FE-0D4A-9E0F-C34C84F81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386" y="5266000"/>
            <a:ext cx="21880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F28E133B-CD37-374C-ADB1-D64AF87BA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9" y="3162299"/>
            <a:ext cx="2209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Java Application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08AAE2A2-3840-A749-BB61-7E5E42355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6806" y="3010056"/>
            <a:ext cx="146386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/>
              <a:t>DBMS Engine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0220C489-DC8E-1148-BF96-A86E2AEE7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716" y="3429000"/>
            <a:ext cx="228600" cy="26670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4E9B41D1-0282-2F43-9D41-2A977289E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185" y="3011365"/>
            <a:ext cx="1600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Java DB API</a:t>
            </a:r>
          </a:p>
        </p:txBody>
      </p:sp>
    </p:spTree>
    <p:extLst>
      <p:ext uri="{BB962C8B-B14F-4D97-AF65-F5344CB8AC3E}">
        <p14:creationId xmlns:p14="http://schemas.microsoft.com/office/powerpoint/2010/main" val="370275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45DC-81CD-EB4A-B858-565B7D3C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Batch Processing in JDBC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F5D87-A31C-F941-9CCA-CB7792EB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executing a single query, we can execute a </a:t>
            </a:r>
            <a:r>
              <a:rPr lang="en-US" dirty="0">
                <a:solidFill>
                  <a:schemeClr val="accent6"/>
                </a:solidFill>
              </a:rPr>
              <a:t>batch (group) </a:t>
            </a:r>
            <a:r>
              <a:rPr lang="en-US" dirty="0"/>
              <a:t>of queries. </a:t>
            </a:r>
          </a:p>
          <a:p>
            <a:r>
              <a:rPr lang="en-US" dirty="0"/>
              <a:t>It makes the performance fast.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chemeClr val="accent6"/>
                </a:solidFill>
              </a:rPr>
              <a:t>java.sql.Statement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chemeClr val="accent6"/>
                </a:solidFill>
              </a:rPr>
              <a:t>java.sql.PreparedStatement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interfaces provide methods for batch processing.</a:t>
            </a:r>
          </a:p>
          <a:p>
            <a:pPr marL="0" indent="0">
              <a:buNone/>
            </a:pPr>
            <a:r>
              <a:rPr lang="en-US" b="1" i="1" dirty="0"/>
              <a:t> Methods of Statement interface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5693E7-6888-304A-B2EC-ABB8B4204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30897"/>
              </p:ext>
            </p:extLst>
          </p:nvPr>
        </p:nvGraphicFramePr>
        <p:xfrm>
          <a:off x="393080" y="3059430"/>
          <a:ext cx="11259944" cy="3695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4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381"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void </a:t>
                      </a:r>
                      <a:r>
                        <a:rPr lang="en-US" b="1" dirty="0" err="1">
                          <a:effectLst/>
                        </a:rPr>
                        <a:t>addBatch</a:t>
                      </a:r>
                      <a:r>
                        <a:rPr lang="en-US" dirty="0">
                          <a:effectLst/>
                        </a:rPr>
                        <a:t>(String query)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It adds query into batch.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EB42D4-8B06-AD4D-9E79-4C193E40D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21751"/>
              </p:ext>
            </p:extLst>
          </p:nvPr>
        </p:nvGraphicFramePr>
        <p:xfrm>
          <a:off x="393080" y="3429762"/>
          <a:ext cx="11259944" cy="3695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4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 err="1">
                          <a:effectLst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[] </a:t>
                      </a:r>
                      <a:r>
                        <a:rPr lang="en-US" b="1" dirty="0" err="1">
                          <a:effectLst/>
                        </a:rPr>
                        <a:t>executeBatch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It executes the batch of queries.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5" marR="47625" marT="47625" marB="4762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22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4F88-4113-D247-8BBD-AE46A127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3600" dirty="0"/>
              <a:t>Batch Processing in JDBC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F04A4-734F-BD43-A6B5-086CC8A52524}"/>
              </a:ext>
            </a:extLst>
          </p:cNvPr>
          <p:cNvSpPr/>
          <p:nvPr/>
        </p:nvSpPr>
        <p:spPr>
          <a:xfrm>
            <a:off x="635379" y="1140746"/>
            <a:ext cx="11196065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Class.forName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com.mysql.jdbc.Driver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Connection con=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DriverManager.getConnection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  </a:t>
            </a:r>
          </a:p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		 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jdbc:mysql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://localhost:3306/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GTU","root","root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con.setAutoCommit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Statement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con.createStatement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String query1,query2,query3,query4,query5;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query1=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"create table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DietStudent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enr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INT PRIMARY KEY, name VARCHAR(20),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sem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INT,branch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VARCHAR(10))"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query2=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"insert into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DietStudent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values(6001,'java',6,'ce')"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query3=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"insert into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DietStudent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values(6002,'php',6,'ce')"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query4=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"update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DietStudent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set name='cg' where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enr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=6002"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query5=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"delete from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DietStudent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where name='java'"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stmt.addBatch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(query1);</a:t>
            </a:r>
          </a:p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stmt.addBatch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(query2);</a:t>
            </a:r>
          </a:p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stmt.addBatch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(query3);</a:t>
            </a:r>
          </a:p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stmt.addBatch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(query4);</a:t>
            </a:r>
          </a:p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stmt.addBatch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(query5);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stmt.executeBatch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con.commit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770179-84CE-5043-9913-3D006C98A26F}"/>
              </a:ext>
            </a:extLst>
          </p:cNvPr>
          <p:cNvSpPr/>
          <p:nvPr/>
        </p:nvSpPr>
        <p:spPr>
          <a:xfrm>
            <a:off x="135387" y="1140746"/>
            <a:ext cx="499993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66B36AC4-8F1B-C243-B3FF-A7E7B4050651}"/>
              </a:ext>
            </a:extLst>
          </p:cNvPr>
          <p:cNvSpPr/>
          <p:nvPr/>
        </p:nvSpPr>
        <p:spPr>
          <a:xfrm>
            <a:off x="135387" y="811562"/>
            <a:ext cx="20837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Batch.java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67EE5E6-4D80-1B4A-B8B9-51B792CF192D}"/>
              </a:ext>
            </a:extLst>
          </p:cNvPr>
          <p:cNvSpPr/>
          <p:nvPr/>
        </p:nvSpPr>
        <p:spPr>
          <a:xfrm>
            <a:off x="9112097" y="2001783"/>
            <a:ext cx="1143000" cy="381000"/>
          </a:xfrm>
          <a:prstGeom prst="wedgeRoundRectCallout">
            <a:avLst>
              <a:gd name="adj1" fmla="val -78616"/>
              <a:gd name="adj2" fmla="val 6719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Create table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2088B57-F9BD-5F45-B7C5-E7517308E358}"/>
              </a:ext>
            </a:extLst>
          </p:cNvPr>
          <p:cNvSpPr/>
          <p:nvPr/>
        </p:nvSpPr>
        <p:spPr>
          <a:xfrm>
            <a:off x="7816697" y="2631577"/>
            <a:ext cx="1295400" cy="381000"/>
          </a:xfrm>
          <a:prstGeom prst="wedgeRoundRectCallout">
            <a:avLst>
              <a:gd name="adj1" fmla="val -77649"/>
              <a:gd name="adj2" fmla="val 14594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Insert record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F7A8916-D721-A148-8774-6AD879FDE2A8}"/>
              </a:ext>
            </a:extLst>
          </p:cNvPr>
          <p:cNvSpPr/>
          <p:nvPr/>
        </p:nvSpPr>
        <p:spPr>
          <a:xfrm>
            <a:off x="7197441" y="2707777"/>
            <a:ext cx="180845" cy="45720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62D5836-A57F-D640-B09C-44811F469A16}"/>
              </a:ext>
            </a:extLst>
          </p:cNvPr>
          <p:cNvSpPr/>
          <p:nvPr/>
        </p:nvSpPr>
        <p:spPr>
          <a:xfrm>
            <a:off x="7807465" y="3125905"/>
            <a:ext cx="1295400" cy="381000"/>
          </a:xfrm>
          <a:prstGeom prst="wedgeRoundRectCallout">
            <a:avLst>
              <a:gd name="adj1" fmla="val -118261"/>
              <a:gd name="adj2" fmla="val -18282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Update record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A06584B-C60B-C74C-8EA0-26455777030A}"/>
              </a:ext>
            </a:extLst>
          </p:cNvPr>
          <p:cNvSpPr/>
          <p:nvPr/>
        </p:nvSpPr>
        <p:spPr>
          <a:xfrm>
            <a:off x="7807465" y="3620233"/>
            <a:ext cx="1668904" cy="381000"/>
          </a:xfrm>
          <a:prstGeom prst="wedgeRoundRectCallout">
            <a:avLst>
              <a:gd name="adj1" fmla="val -135260"/>
              <a:gd name="adj2" fmla="val -103900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Delete record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469BF-1308-FD42-87D7-1B2109DAB8F7}"/>
              </a:ext>
            </a:extLst>
          </p:cNvPr>
          <p:cNvSpPr/>
          <p:nvPr/>
        </p:nvSpPr>
        <p:spPr>
          <a:xfrm>
            <a:off x="657680" y="3511537"/>
            <a:ext cx="2496903" cy="649302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35007FD-0F0A-4245-AD84-C2080758C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63" y="3244124"/>
            <a:ext cx="2743200" cy="196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E84C769-286F-B142-B37F-CCC85942473C}"/>
              </a:ext>
            </a:extLst>
          </p:cNvPr>
          <p:cNvSpPr/>
          <p:nvPr/>
        </p:nvSpPr>
        <p:spPr>
          <a:xfrm>
            <a:off x="3240081" y="3721888"/>
            <a:ext cx="533400" cy="228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D5EAF-2824-BF46-B00C-87096F58F005}"/>
              </a:ext>
            </a:extLst>
          </p:cNvPr>
          <p:cNvSpPr/>
          <p:nvPr/>
        </p:nvSpPr>
        <p:spPr>
          <a:xfrm>
            <a:off x="635378" y="4123673"/>
            <a:ext cx="2546410" cy="228601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6C27BD7-9D6C-A048-87FE-F1C5A113DFAB}"/>
              </a:ext>
            </a:extLst>
          </p:cNvPr>
          <p:cNvSpPr/>
          <p:nvPr/>
        </p:nvSpPr>
        <p:spPr>
          <a:xfrm>
            <a:off x="3236641" y="4168326"/>
            <a:ext cx="533400" cy="228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2C899712-3894-7740-B434-043440FDA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63" y="3969798"/>
            <a:ext cx="2987163" cy="198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99239AF-6FAD-3B4C-862B-186CBA8DA164}"/>
              </a:ext>
            </a:extLst>
          </p:cNvPr>
          <p:cNvSpPr/>
          <p:nvPr/>
        </p:nvSpPr>
        <p:spPr>
          <a:xfrm>
            <a:off x="657681" y="4383827"/>
            <a:ext cx="2524107" cy="22860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ACD4D85-7D1D-CF4B-A576-3EC5873321D3}"/>
              </a:ext>
            </a:extLst>
          </p:cNvPr>
          <p:cNvSpPr/>
          <p:nvPr/>
        </p:nvSpPr>
        <p:spPr>
          <a:xfrm>
            <a:off x="3357251" y="4451415"/>
            <a:ext cx="533400" cy="228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2E9CAD64-14EA-5644-84E1-52A5D26E5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51" y="3892029"/>
            <a:ext cx="2924697" cy="1639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9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51C3-0503-C246-9AD2-B12E30A0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 Isolation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B8A9B-3AC5-234A-8C5E-85833D07A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JDBC isolation level represents that, how a database maintains its interiority against the problem such as </a:t>
            </a:r>
          </a:p>
          <a:p>
            <a:pPr lvl="1"/>
            <a:r>
              <a:rPr lang="en-US" dirty="0"/>
              <a:t>dirty reads</a:t>
            </a:r>
          </a:p>
          <a:p>
            <a:pPr lvl="1"/>
            <a:r>
              <a:rPr lang="en-US" dirty="0"/>
              <a:t>non-repeatable reads </a:t>
            </a:r>
          </a:p>
          <a:p>
            <a:pPr lvl="1"/>
            <a:r>
              <a:rPr lang="en-US" dirty="0"/>
              <a:t>phantom reads </a:t>
            </a:r>
          </a:p>
          <a:p>
            <a:pPr marL="0" indent="0">
              <a:buNone/>
            </a:pPr>
            <a:r>
              <a:rPr lang="en-US" dirty="0"/>
              <a:t>that occurs during concurrent transactions.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7334-60EA-C943-9F19-F813FD0F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 Isolation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6502-A416-6744-96FB-64D31A68B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Dirty read?</a:t>
            </a:r>
          </a:p>
          <a:p>
            <a:pPr lvl="1"/>
            <a:r>
              <a:rPr lang="en-US" dirty="0"/>
              <a:t>Dirty read occurs when one transaction is changing the record, and the other transaction can read this record before the first transaction has been </a:t>
            </a:r>
            <a:r>
              <a:rPr lang="en-US" dirty="0">
                <a:solidFill>
                  <a:schemeClr val="accent6"/>
                </a:solidFill>
              </a:rPr>
              <a:t>committed</a:t>
            </a:r>
            <a:r>
              <a:rPr lang="en-US" dirty="0"/>
              <a:t> or </a:t>
            </a:r>
            <a:r>
              <a:rPr lang="en-US" dirty="0">
                <a:solidFill>
                  <a:schemeClr val="accent6"/>
                </a:solidFill>
              </a:rPr>
              <a:t>rolled back. </a:t>
            </a:r>
          </a:p>
          <a:p>
            <a:pPr lvl="1"/>
            <a:r>
              <a:rPr lang="en-US" dirty="0"/>
              <a:t>This is known as a </a:t>
            </a:r>
            <a:r>
              <a:rPr lang="en-US" dirty="0">
                <a:solidFill>
                  <a:schemeClr val="accent6"/>
                </a:solidFill>
              </a:rPr>
              <a:t>dirty read </a:t>
            </a:r>
            <a:r>
              <a:rPr lang="en-US" dirty="0"/>
              <a:t>scenario because there is always a possibility that the first transaction may rollback the change, resulting in the second transaction having read an </a:t>
            </a:r>
            <a:r>
              <a:rPr lang="en-US" dirty="0">
                <a:solidFill>
                  <a:schemeClr val="accent6"/>
                </a:solidFill>
              </a:rPr>
              <a:t>invalid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b="1" dirty="0"/>
              <a:t>What is Non-Repeatable Read?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Non Repeatable Reads happen when in a </a:t>
            </a:r>
            <a:r>
              <a:rPr lang="en-US" dirty="0">
                <a:solidFill>
                  <a:schemeClr val="accent6"/>
                </a:solidFill>
              </a:rPr>
              <a:t>same transaction </a:t>
            </a:r>
            <a:r>
              <a:rPr lang="en-US" dirty="0"/>
              <a:t>same query yields to a different result. </a:t>
            </a:r>
          </a:p>
          <a:p>
            <a:pPr lvl="1"/>
            <a:r>
              <a:rPr lang="en-US" dirty="0"/>
              <a:t>This occurs when one transaction repeatedly retrieves the data, while a difference transactions alters the underlying data. </a:t>
            </a:r>
          </a:p>
          <a:p>
            <a:pPr lvl="1"/>
            <a:r>
              <a:rPr lang="en-US" dirty="0"/>
              <a:t>This causes the different or non-repeatable results to be read by the first transaction.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8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A132-D2FA-DF4A-9D81-9526F7F0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 Isolation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24BA-75B5-9942-93F9-E94E3163C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Phantom read?</a:t>
            </a:r>
          </a:p>
          <a:p>
            <a:pPr lvl="1"/>
            <a:r>
              <a:rPr lang="en-US" dirty="0"/>
              <a:t>At the time of execution of a transaction, if two queries that are </a:t>
            </a:r>
            <a:r>
              <a:rPr lang="en-US" dirty="0">
                <a:solidFill>
                  <a:schemeClr val="accent6"/>
                </a:solidFill>
              </a:rPr>
              <a:t>identical</a:t>
            </a:r>
            <a:r>
              <a:rPr lang="en-US" dirty="0"/>
              <a:t> and executed, and the no. of rows returned are different from other.</a:t>
            </a:r>
          </a:p>
          <a:p>
            <a:pPr lvl="1"/>
            <a:r>
              <a:rPr lang="en-US" dirty="0"/>
              <a:t>If you execute a query at time </a:t>
            </a:r>
            <a:r>
              <a:rPr lang="en-US" dirty="0">
                <a:solidFill>
                  <a:schemeClr val="accent6"/>
                </a:solidFill>
              </a:rPr>
              <a:t>T1</a:t>
            </a:r>
            <a:r>
              <a:rPr lang="en-US" dirty="0"/>
              <a:t> and re-execute it at time </a:t>
            </a:r>
            <a:r>
              <a:rPr lang="en-US" dirty="0">
                <a:solidFill>
                  <a:schemeClr val="accent6"/>
                </a:solidFill>
              </a:rPr>
              <a:t>T2</a:t>
            </a:r>
            <a:r>
              <a:rPr lang="en-US" dirty="0"/>
              <a:t>, additional rows may have been added/deleted  to/from the database, which may affect your results.  </a:t>
            </a:r>
          </a:p>
          <a:p>
            <a:pPr lvl="1"/>
            <a:r>
              <a:rPr lang="en-US" dirty="0"/>
              <a:t>It is stated that a </a:t>
            </a:r>
            <a:r>
              <a:rPr lang="en-US" b="1" dirty="0">
                <a:solidFill>
                  <a:schemeClr val="accent6"/>
                </a:solidFill>
              </a:rPr>
              <a:t>phantom read </a:t>
            </a:r>
            <a:r>
              <a:rPr lang="en-US" dirty="0"/>
              <a:t>occurred.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A70A-18AA-2F41-B990-0BB2A7C3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Phantom reads vs Non-repeatable reads</a:t>
            </a:r>
            <a:endParaRPr lang="en-US" sz="3600" dirty="0"/>
          </a:p>
        </p:txBody>
      </p:sp>
      <p:sp>
        <p:nvSpPr>
          <p:cNvPr id="4" name="Flowchart: Summing Junction 12">
            <a:extLst>
              <a:ext uri="{FF2B5EF4-FFF2-40B4-BE49-F238E27FC236}">
                <a16:creationId xmlns:a16="http://schemas.microsoft.com/office/drawing/2014/main" id="{D7B81A0E-4E0A-E34B-AA49-41DC30F7BF86}"/>
              </a:ext>
            </a:extLst>
          </p:cNvPr>
          <p:cNvSpPr/>
          <p:nvPr/>
        </p:nvSpPr>
        <p:spPr>
          <a:xfrm>
            <a:off x="1698512" y="3123684"/>
            <a:ext cx="244588" cy="210066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DC8850-46BA-B944-90F1-60D9632DC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49839"/>
              </p:ext>
            </p:extLst>
          </p:nvPr>
        </p:nvGraphicFramePr>
        <p:xfrm>
          <a:off x="309570" y="1425718"/>
          <a:ext cx="3124199" cy="2472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89">
                  <a:extLst>
                    <a:ext uri="{9D8B030D-6E8A-4147-A177-3AD203B41FA5}">
                      <a16:colId xmlns:a16="http://schemas.microsoft.com/office/drawing/2014/main" val="2667243761"/>
                    </a:ext>
                  </a:extLst>
                </a:gridCol>
                <a:gridCol w="1344010">
                  <a:extLst>
                    <a:ext uri="{9D8B030D-6E8A-4147-A177-3AD203B41FA5}">
                      <a16:colId xmlns:a16="http://schemas.microsoft.com/office/drawing/2014/main" val="98737861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87630385"/>
                    </a:ext>
                  </a:extLst>
                </a:gridCol>
              </a:tblGrid>
              <a:tr h="529525">
                <a:tc>
                  <a:txBody>
                    <a:bodyPr/>
                    <a:lstStyle/>
                    <a:p>
                      <a:r>
                        <a:rPr lang="en-IN" b="1" dirty="0"/>
                        <a:t>T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Transaction </a:t>
                      </a:r>
                    </a:p>
                    <a:p>
                      <a:pPr algn="ctr"/>
                      <a:r>
                        <a:rPr lang="en-IN" b="1" dirty="0"/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Transaction </a:t>
                      </a:r>
                    </a:p>
                    <a:p>
                      <a:pPr algn="ctr"/>
                      <a:r>
                        <a:rPr lang="en-IN" b="1" dirty="0"/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485348"/>
                  </a:ext>
                </a:extLst>
              </a:tr>
              <a:tr h="458169">
                <a:tc>
                  <a:txBody>
                    <a:bodyPr/>
                    <a:lstStyle/>
                    <a:p>
                      <a:r>
                        <a:rPr lang="en-IN" b="1" dirty="0"/>
                        <a:t>T1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01093"/>
                  </a:ext>
                </a:extLst>
              </a:tr>
              <a:tr h="458169">
                <a:tc>
                  <a:txBody>
                    <a:bodyPr/>
                    <a:lstStyle/>
                    <a:p>
                      <a:r>
                        <a:rPr lang="en-IN" b="1" dirty="0"/>
                        <a:t>T2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316856"/>
                  </a:ext>
                </a:extLst>
              </a:tr>
              <a:tr h="458169">
                <a:tc>
                  <a:txBody>
                    <a:bodyPr/>
                    <a:lstStyle/>
                    <a:p>
                      <a:r>
                        <a:rPr lang="en-IN" b="1" dirty="0"/>
                        <a:t>T3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600365"/>
                  </a:ext>
                </a:extLst>
              </a:tr>
              <a:tr h="458169">
                <a:tc>
                  <a:txBody>
                    <a:bodyPr/>
                    <a:lstStyle/>
                    <a:p>
                      <a:r>
                        <a:rPr lang="en-IN" b="1" dirty="0"/>
                        <a:t>T4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3348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8FF528-4EB4-044B-970A-79402447C5EF}"/>
              </a:ext>
            </a:extLst>
          </p:cNvPr>
          <p:cNvSpPr txBox="1"/>
          <p:nvPr/>
        </p:nvSpPr>
        <p:spPr>
          <a:xfrm>
            <a:off x="190500" y="995910"/>
            <a:ext cx="218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Phantom 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6F5C9-963E-F744-8870-721BA66302ED}"/>
              </a:ext>
            </a:extLst>
          </p:cNvPr>
          <p:cNvSpPr/>
          <p:nvPr/>
        </p:nvSpPr>
        <p:spPr>
          <a:xfrm>
            <a:off x="936512" y="2116778"/>
            <a:ext cx="1060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Read n=5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578F1-2929-3B4C-9204-B86AEA980848}"/>
              </a:ext>
            </a:extLst>
          </p:cNvPr>
          <p:cNvSpPr/>
          <p:nvPr/>
        </p:nvSpPr>
        <p:spPr>
          <a:xfrm>
            <a:off x="2278787" y="2584180"/>
            <a:ext cx="1060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Read n=5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726EF1-984C-9343-9045-5078A6303DFE}"/>
              </a:ext>
            </a:extLst>
          </p:cNvPr>
          <p:cNvSpPr/>
          <p:nvPr/>
        </p:nvSpPr>
        <p:spPr>
          <a:xfrm>
            <a:off x="1022753" y="3027811"/>
            <a:ext cx="9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Delete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71A61-AC02-DD42-9C2D-0FCB0FB84C00}"/>
              </a:ext>
            </a:extLst>
          </p:cNvPr>
          <p:cNvSpPr/>
          <p:nvPr/>
        </p:nvSpPr>
        <p:spPr>
          <a:xfrm>
            <a:off x="2395004" y="3518971"/>
            <a:ext cx="828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Read n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5B181FB0-B4C5-944D-99D9-9BA8D834DA92}"/>
              </a:ext>
            </a:extLst>
          </p:cNvPr>
          <p:cNvSpPr/>
          <p:nvPr/>
        </p:nvSpPr>
        <p:spPr>
          <a:xfrm>
            <a:off x="1724025" y="4137378"/>
            <a:ext cx="1752600" cy="533400"/>
          </a:xfrm>
          <a:prstGeom prst="wedgeEllipseCallout">
            <a:avLst>
              <a:gd name="adj1" fmla="val 11149"/>
              <a:gd name="adj2" fmla="val -8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Variable Undefined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D5ED81-81B0-B84B-AAEB-7E2712DEABA6}"/>
              </a:ext>
            </a:extLst>
          </p:cNvPr>
          <p:cNvSpPr/>
          <p:nvPr/>
        </p:nvSpPr>
        <p:spPr>
          <a:xfrm>
            <a:off x="4495800" y="995910"/>
            <a:ext cx="3092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/>
              <a:t>Non-Repeatable Reads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EC548C5-0DD9-FF4F-9950-A3CD17C77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383742"/>
              </p:ext>
            </p:extLst>
          </p:nvPr>
        </p:nvGraphicFramePr>
        <p:xfrm>
          <a:off x="4635501" y="1425718"/>
          <a:ext cx="3124199" cy="2472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89">
                  <a:extLst>
                    <a:ext uri="{9D8B030D-6E8A-4147-A177-3AD203B41FA5}">
                      <a16:colId xmlns:a16="http://schemas.microsoft.com/office/drawing/2014/main" val="2667243761"/>
                    </a:ext>
                  </a:extLst>
                </a:gridCol>
                <a:gridCol w="1344010">
                  <a:extLst>
                    <a:ext uri="{9D8B030D-6E8A-4147-A177-3AD203B41FA5}">
                      <a16:colId xmlns:a16="http://schemas.microsoft.com/office/drawing/2014/main" val="98737861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87630385"/>
                    </a:ext>
                  </a:extLst>
                </a:gridCol>
              </a:tblGrid>
              <a:tr h="529525">
                <a:tc>
                  <a:txBody>
                    <a:bodyPr/>
                    <a:lstStyle/>
                    <a:p>
                      <a:r>
                        <a:rPr lang="en-IN" b="1" dirty="0"/>
                        <a:t>T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Transaction </a:t>
                      </a:r>
                    </a:p>
                    <a:p>
                      <a:pPr algn="ctr"/>
                      <a:r>
                        <a:rPr lang="en-IN" b="1" dirty="0"/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Transaction </a:t>
                      </a:r>
                    </a:p>
                    <a:p>
                      <a:pPr algn="ctr"/>
                      <a:r>
                        <a:rPr lang="en-IN" b="1" dirty="0"/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485348"/>
                  </a:ext>
                </a:extLst>
              </a:tr>
              <a:tr h="458169">
                <a:tc>
                  <a:txBody>
                    <a:bodyPr/>
                    <a:lstStyle/>
                    <a:p>
                      <a:r>
                        <a:rPr lang="en-IN" b="1" dirty="0"/>
                        <a:t>T1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01093"/>
                  </a:ext>
                </a:extLst>
              </a:tr>
              <a:tr h="458169">
                <a:tc>
                  <a:txBody>
                    <a:bodyPr/>
                    <a:lstStyle/>
                    <a:p>
                      <a:r>
                        <a:rPr lang="en-IN" b="1" dirty="0"/>
                        <a:t>T2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316856"/>
                  </a:ext>
                </a:extLst>
              </a:tr>
              <a:tr h="458169">
                <a:tc>
                  <a:txBody>
                    <a:bodyPr/>
                    <a:lstStyle/>
                    <a:p>
                      <a:r>
                        <a:rPr lang="en-IN" b="1" dirty="0"/>
                        <a:t>T3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600365"/>
                  </a:ext>
                </a:extLst>
              </a:tr>
              <a:tr h="458169">
                <a:tc>
                  <a:txBody>
                    <a:bodyPr/>
                    <a:lstStyle/>
                    <a:p>
                      <a:r>
                        <a:rPr lang="en-IN" b="1" dirty="0"/>
                        <a:t>T4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33483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9E07F46-6902-4B4B-954A-004180128FA4}"/>
              </a:ext>
            </a:extLst>
          </p:cNvPr>
          <p:cNvSpPr/>
          <p:nvPr/>
        </p:nvSpPr>
        <p:spPr>
          <a:xfrm>
            <a:off x="5257800" y="2078437"/>
            <a:ext cx="1060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Read n=5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434F0-0329-BE4B-9055-595B7C837687}"/>
              </a:ext>
            </a:extLst>
          </p:cNvPr>
          <p:cNvSpPr/>
          <p:nvPr/>
        </p:nvSpPr>
        <p:spPr>
          <a:xfrm>
            <a:off x="6559165" y="2577560"/>
            <a:ext cx="1060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Read n=5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F4D1F-9AD8-AA48-AD47-4592173C21CB}"/>
              </a:ext>
            </a:extLst>
          </p:cNvPr>
          <p:cNvSpPr/>
          <p:nvPr/>
        </p:nvSpPr>
        <p:spPr>
          <a:xfrm>
            <a:off x="5234844" y="2988455"/>
            <a:ext cx="110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Update=8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B4A59C-89E5-5D4B-9A7A-F33FADD124A4}"/>
              </a:ext>
            </a:extLst>
          </p:cNvPr>
          <p:cNvSpPr/>
          <p:nvPr/>
        </p:nvSpPr>
        <p:spPr>
          <a:xfrm>
            <a:off x="6559164" y="3483094"/>
            <a:ext cx="1060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Read n=8</a:t>
            </a:r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1CA67C89-16A6-5344-AF7C-EC0E47CB00D0}"/>
              </a:ext>
            </a:extLst>
          </p:cNvPr>
          <p:cNvSpPr/>
          <p:nvPr/>
        </p:nvSpPr>
        <p:spPr>
          <a:xfrm>
            <a:off x="5667101" y="4378678"/>
            <a:ext cx="2844800" cy="1242224"/>
          </a:xfrm>
          <a:prstGeom prst="wedgeEllipseCallout">
            <a:avLst>
              <a:gd name="adj1" fmla="val 11149"/>
              <a:gd name="adj2" fmla="val -839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Same query had retrieved two different value</a:t>
            </a:r>
          </a:p>
        </p:txBody>
      </p:sp>
    </p:spTree>
    <p:extLst>
      <p:ext uri="{BB962C8B-B14F-4D97-AF65-F5344CB8AC3E}">
        <p14:creationId xmlns:p14="http://schemas.microsoft.com/office/powerpoint/2010/main" val="7741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8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50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autoRev="1" fill="remov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autoRev="1" fill="remov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autoRev="1" fill="remov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autoRev="1" fill="remov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autoRev="1" fill="remov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9" grpId="1"/>
      <p:bldP spid="10" grpId="0"/>
      <p:bldP spid="10" grpId="1" build="allAtOnce"/>
      <p:bldP spid="11" grpId="0" animBg="1"/>
      <p:bldP spid="11" grpId="1" animBg="1"/>
      <p:bldP spid="15" grpId="0" build="allAtOnce"/>
      <p:bldP spid="17" grpId="0" build="allAtOnce"/>
      <p:bldP spid="17" grpId="1" build="allAtOnce"/>
      <p:bldP spid="18" grpId="0" animBg="1"/>
      <p:bldP spid="18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7BE0-2681-3C47-B616-49147095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0"/>
            <a:ext cx="12192000" cy="711200"/>
          </a:xfrm>
        </p:spPr>
        <p:txBody>
          <a:bodyPr>
            <a:normAutofit/>
          </a:bodyPr>
          <a:lstStyle/>
          <a:p>
            <a:r>
              <a:rPr lang="en-US" sz="3600" dirty="0"/>
              <a:t>Transaction Isolation Level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99407A-629C-2641-81F1-C7E68CC47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749400"/>
              </p:ext>
            </p:extLst>
          </p:nvPr>
        </p:nvGraphicFramePr>
        <p:xfrm>
          <a:off x="381000" y="1361440"/>
          <a:ext cx="1149213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7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0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9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TRANSACTION_READ_UNCOMMITTED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It allows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non-repeatable reads, dirty </a:t>
                      </a:r>
                      <a:r>
                        <a:rPr lang="en-US" dirty="0"/>
                        <a:t>reads and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phantom</a:t>
                      </a:r>
                      <a:r>
                        <a:rPr lang="en-US" dirty="0"/>
                        <a:t> reads to occur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881B58-EDF7-6F40-8388-6BD9FC0C5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719812"/>
              </p:ext>
            </p:extLst>
          </p:nvPr>
        </p:nvGraphicFramePr>
        <p:xfrm>
          <a:off x="380999" y="3284901"/>
          <a:ext cx="1149213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5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0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0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TRANSACTION_SERIALIZABLE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In this level of isolation dirty reads, non-repeatable reads, and phantom reads are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prevented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53EAAB-049E-E04F-BACC-2F80C729A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92444"/>
              </p:ext>
            </p:extLst>
          </p:nvPr>
        </p:nvGraphicFramePr>
        <p:xfrm>
          <a:off x="381000" y="2001520"/>
          <a:ext cx="1149213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5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0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0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TRANSACTION_READ_COMMITTED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It ensures only those data can be read which is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committed</a:t>
                      </a:r>
                      <a:r>
                        <a:rPr lang="en-US" dirty="0"/>
                        <a:t>. Prevents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dirty</a:t>
                      </a:r>
                      <a:r>
                        <a:rPr lang="en-US" dirty="0"/>
                        <a:t> reads.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1A6284-C696-194E-8BFE-61778E5DD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44480"/>
              </p:ext>
            </p:extLst>
          </p:nvPr>
        </p:nvGraphicFramePr>
        <p:xfrm>
          <a:off x="381000" y="2641600"/>
          <a:ext cx="1149213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5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0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1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TRANSACTION_REPEATABLE_READ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It is closer to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serializable</a:t>
                      </a:r>
                      <a:r>
                        <a:rPr lang="en-US" dirty="0"/>
                        <a:t>, but phantom reads are also possible.</a:t>
                      </a:r>
                    </a:p>
                    <a:p>
                      <a:pPr algn="just"/>
                      <a:r>
                        <a:rPr lang="en-US" dirty="0"/>
                        <a:t>Prevents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dirty</a:t>
                      </a:r>
                      <a:r>
                        <a:rPr lang="en-US" baseline="0" dirty="0"/>
                        <a:t> and </a:t>
                      </a:r>
                      <a:r>
                        <a:rPr lang="en-US" baseline="0" dirty="0">
                          <a:solidFill>
                            <a:schemeClr val="accent6"/>
                          </a:solidFill>
                        </a:rPr>
                        <a:t>non-repeatable</a:t>
                      </a:r>
                      <a:r>
                        <a:rPr lang="en-US" baseline="0" dirty="0"/>
                        <a:t> reads.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BD912A-5973-0E42-AA8D-66E2F85DC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70936"/>
              </p:ext>
            </p:extLst>
          </p:nvPr>
        </p:nvGraphicFramePr>
        <p:xfrm>
          <a:off x="381000" y="990600"/>
          <a:ext cx="1149213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7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0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01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Int</a:t>
                      </a:r>
                      <a:r>
                        <a:rPr lang="en-US" b="1" dirty="0"/>
                        <a:t> Val.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Isolation Level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A738255-4A4F-D642-8030-3C116704AC25}"/>
              </a:ext>
            </a:extLst>
          </p:cNvPr>
          <p:cNvSpPr/>
          <p:nvPr/>
        </p:nvSpPr>
        <p:spPr>
          <a:xfrm>
            <a:off x="380999" y="4296231"/>
            <a:ext cx="114921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can get/set the current isolation level by using methods of Connection interface: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getTransactionIsolation</a:t>
            </a:r>
            <a:r>
              <a:rPr lang="en-US" b="1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setTransactionIsolation</a:t>
            </a:r>
            <a:r>
              <a:rPr lang="en-US" b="1" dirty="0"/>
              <a:t>(int </a:t>
            </a:r>
            <a:r>
              <a:rPr lang="en-US" b="1" dirty="0" err="1"/>
              <a:t>isolationlevelconstant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644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23F5-41B9-2745-BEC0-3BC9879B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Transaction Isolation </a:t>
            </a:r>
            <a:r>
              <a:rPr lang="en-US" sz="3600" dirty="0" err="1"/>
              <a:t>Level:program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492A2-0556-CA47-8B32-6716E8BFBEAD}"/>
              </a:ext>
            </a:extLst>
          </p:cNvPr>
          <p:cNvSpPr/>
          <p:nvPr/>
        </p:nvSpPr>
        <p:spPr>
          <a:xfrm>
            <a:off x="631171" y="1242326"/>
            <a:ext cx="11251821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IsolationDemo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ClassNotFoundException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SQLException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	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Class.forName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	 Connection con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DriverManager.getConnection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://localhost:3306/ce17"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									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"root"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"diet"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getTransactionIsolation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con.getTransactionIsolation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con.setTransactionIsolation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Connection.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TRANSACTION_SERIALIZABLE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"NEW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getTransactionIsolation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	 			  						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con.getTransactionIsolation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6B5E3-E45D-FF46-A758-A55025BB2ABF}"/>
              </a:ext>
            </a:extLst>
          </p:cNvPr>
          <p:cNvSpPr/>
          <p:nvPr/>
        </p:nvSpPr>
        <p:spPr>
          <a:xfrm>
            <a:off x="131179" y="1242326"/>
            <a:ext cx="499993" cy="3539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A6CE0968-5A3F-D94B-9530-C5A6B9B21788}"/>
              </a:ext>
            </a:extLst>
          </p:cNvPr>
          <p:cNvSpPr/>
          <p:nvPr/>
        </p:nvSpPr>
        <p:spPr>
          <a:xfrm>
            <a:off x="131179" y="913142"/>
            <a:ext cx="20837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IsolationDemo.java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5D71-3C83-A14C-AC47-3EE3E947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/>
              <a:t>SQL Exception </a:t>
            </a:r>
            <a:endParaRPr lang="en-US" sz="3600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2F1C5D79-0747-C24C-8396-305485D2F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679004"/>
              </p:ext>
            </p:extLst>
          </p:nvPr>
        </p:nvGraphicFramePr>
        <p:xfrm>
          <a:off x="190500" y="990600"/>
          <a:ext cx="11429414" cy="34612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4392">
                  <a:extLst>
                    <a:ext uri="{9D8B030D-6E8A-4147-A177-3AD203B41FA5}">
                      <a16:colId xmlns:a16="http://schemas.microsoft.com/office/drawing/2014/main" val="3824485934"/>
                    </a:ext>
                  </a:extLst>
                </a:gridCol>
                <a:gridCol w="8525022">
                  <a:extLst>
                    <a:ext uri="{9D8B030D-6E8A-4147-A177-3AD203B41FA5}">
                      <a16:colId xmlns:a16="http://schemas.microsoft.com/office/drawing/2014/main" val="3320370622"/>
                    </a:ext>
                  </a:extLst>
                </a:gridCol>
              </a:tblGrid>
              <a:tr h="866335">
                <a:tc>
                  <a:txBody>
                    <a:bodyPr/>
                    <a:lstStyle/>
                    <a:p>
                      <a:r>
                        <a:rPr lang="en-IN" sz="2000" dirty="0" err="1"/>
                        <a:t>java.sql.SQLException</a:t>
                      </a:r>
                      <a:r>
                        <a:rPr lang="en-IN" sz="2000" dirty="0"/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core JDBC exception class that provides information about database access errors and other errors. Most of the JDBC methods throw </a:t>
                      </a:r>
                      <a:r>
                        <a:rPr lang="en-I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SQLException</a:t>
                      </a: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493492"/>
                  </a:ext>
                </a:extLst>
              </a:tr>
              <a:tr h="962172">
                <a:tc>
                  <a:txBody>
                    <a:bodyPr/>
                    <a:lstStyle/>
                    <a:p>
                      <a:r>
                        <a:rPr lang="en-IN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java.sql</a:t>
                      </a:r>
                      <a:r>
                        <a:rPr lang="en-IN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IN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BatchUpdateException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It </a:t>
                      </a: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the update counts for all commands that were executed successfully during the batch update.</a:t>
                      </a:r>
                      <a:endParaRPr lang="en-IN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80773"/>
                  </a:ext>
                </a:extLst>
              </a:tr>
              <a:tr h="962172">
                <a:tc>
                  <a:txBody>
                    <a:bodyPr/>
                    <a:lstStyle/>
                    <a:p>
                      <a:r>
                        <a:rPr lang="en-I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java.sql.DataTruncation</a:t>
                      </a:r>
                      <a:endParaRPr lang="en-IN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reports a </a:t>
                      </a:r>
                      <a:r>
                        <a:rPr lang="en-I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DataTruncation</a:t>
                      </a: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warning (on reads) or throws a </a:t>
                      </a:r>
                      <a:r>
                        <a:rPr lang="en-I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DataTruncation</a:t>
                      </a:r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exception (on writes) when JDBC unexpectedly truncates a data value.</a:t>
                      </a:r>
                      <a:endParaRPr lang="en-IN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700357"/>
                  </a:ext>
                </a:extLst>
              </a:tr>
              <a:tr h="670604">
                <a:tc>
                  <a:txBody>
                    <a:bodyPr/>
                    <a:lstStyle/>
                    <a:p>
                      <a:r>
                        <a:rPr lang="en-IN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java.sql.SQLWarning</a:t>
                      </a:r>
                      <a:endParaRPr lang="en-IN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information about database access warnings.</a:t>
                      </a:r>
                      <a:endParaRPr lang="en-IN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22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9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E0EB-2203-E74D-B07C-6C4A7134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JDBC Connectivity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A39611-E550-1D46-9A26-66BFE31856DD}"/>
              </a:ext>
            </a:extLst>
          </p:cNvPr>
          <p:cNvSpPr/>
          <p:nvPr/>
        </p:nvSpPr>
        <p:spPr>
          <a:xfrm>
            <a:off x="934843" y="2862149"/>
            <a:ext cx="1981200" cy="167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0D4181-FEAF-114C-B898-5680A4BEFF62}"/>
              </a:ext>
            </a:extLst>
          </p:cNvPr>
          <p:cNvSpPr/>
          <p:nvPr/>
        </p:nvSpPr>
        <p:spPr>
          <a:xfrm>
            <a:off x="838200" y="881743"/>
            <a:ext cx="2286000" cy="99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JDBC API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834FDD-1890-0B45-BFFA-A94C83D5412B}"/>
              </a:ext>
            </a:extLst>
          </p:cNvPr>
          <p:cNvSpPr/>
          <p:nvPr/>
        </p:nvSpPr>
        <p:spPr>
          <a:xfrm>
            <a:off x="3830443" y="2862149"/>
            <a:ext cx="2286000" cy="1676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JDBC Driver</a:t>
            </a:r>
          </a:p>
        </p:txBody>
      </p:sp>
      <p:sp>
        <p:nvSpPr>
          <p:cNvPr id="7" name="Flowchart: Magnetic Disk 7">
            <a:extLst>
              <a:ext uri="{FF2B5EF4-FFF2-40B4-BE49-F238E27FC236}">
                <a16:creationId xmlns:a16="http://schemas.microsoft.com/office/drawing/2014/main" id="{22905442-6E8B-D348-99BE-D02AC645265C}"/>
              </a:ext>
            </a:extLst>
          </p:cNvPr>
          <p:cNvSpPr/>
          <p:nvPr/>
        </p:nvSpPr>
        <p:spPr>
          <a:xfrm>
            <a:off x="7411843" y="2709749"/>
            <a:ext cx="1447800" cy="205740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476D08-AFFB-144F-B5EE-C020A76100E4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430143" y="2366849"/>
            <a:ext cx="990600" cy="1588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33E80E-1CBE-464C-BC8F-31DE2FB9D049}"/>
              </a:ext>
            </a:extLst>
          </p:cNvPr>
          <p:cNvCxnSpPr>
            <a:stCxn id="4" idx="3"/>
            <a:endCxn id="6" idx="2"/>
          </p:cNvCxnSpPr>
          <p:nvPr/>
        </p:nvCxnSpPr>
        <p:spPr>
          <a:xfrm>
            <a:off x="2916043" y="3700349"/>
            <a:ext cx="914400" cy="1588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7D586-9504-494B-A2C4-197F9C5E1CB6}"/>
              </a:ext>
            </a:extLst>
          </p:cNvPr>
          <p:cNvCxnSpPr>
            <a:endCxn id="7" idx="2"/>
          </p:cNvCxnSpPr>
          <p:nvPr/>
        </p:nvCxnSpPr>
        <p:spPr>
          <a:xfrm>
            <a:off x="6116443" y="3738449"/>
            <a:ext cx="1295400" cy="1588"/>
          </a:xfrm>
          <a:prstGeom prst="straightConnector1">
            <a:avLst/>
          </a:prstGeom>
          <a:ln w="349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24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28B0-83D3-4A4C-8C32-57DA5933D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09B65E-B3F6-384A-9010-FF78A0821A01}"/>
              </a:ext>
            </a:extLst>
          </p:cNvPr>
          <p:cNvSpPr/>
          <p:nvPr/>
        </p:nvSpPr>
        <p:spPr>
          <a:xfrm>
            <a:off x="4970689" y="939913"/>
            <a:ext cx="1981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Java Application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3DCD9C-257B-8049-BC2C-AC434F9A48F3}"/>
              </a:ext>
            </a:extLst>
          </p:cNvPr>
          <p:cNvSpPr/>
          <p:nvPr/>
        </p:nvSpPr>
        <p:spPr>
          <a:xfrm>
            <a:off x="4970689" y="2013857"/>
            <a:ext cx="1981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JDBC API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92AE6B-A729-9447-B5FA-F1FB850E45F6}"/>
              </a:ext>
            </a:extLst>
          </p:cNvPr>
          <p:cNvSpPr/>
          <p:nvPr/>
        </p:nvSpPr>
        <p:spPr>
          <a:xfrm>
            <a:off x="4984976" y="3080657"/>
            <a:ext cx="1981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JDBC Driver Manager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FC70F20-F0C0-F249-9235-93CB3F451365}"/>
              </a:ext>
            </a:extLst>
          </p:cNvPr>
          <p:cNvSpPr/>
          <p:nvPr/>
        </p:nvSpPr>
        <p:spPr>
          <a:xfrm>
            <a:off x="3522889" y="4223657"/>
            <a:ext cx="1490662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JDBC Driver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968496E-F035-E644-9727-2AAD58166033}"/>
              </a:ext>
            </a:extLst>
          </p:cNvPr>
          <p:cNvSpPr/>
          <p:nvPr/>
        </p:nvSpPr>
        <p:spPr>
          <a:xfrm>
            <a:off x="5399316" y="4223657"/>
            <a:ext cx="1523998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JDBC Driver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5D9AF8-7382-EB44-9A74-3271574E3003}"/>
              </a:ext>
            </a:extLst>
          </p:cNvPr>
          <p:cNvSpPr/>
          <p:nvPr/>
        </p:nvSpPr>
        <p:spPr>
          <a:xfrm>
            <a:off x="7294788" y="4223657"/>
            <a:ext cx="1447801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JDBC Driver</a:t>
            </a:r>
            <a:endParaRPr lang="en-US" dirty="0"/>
          </a:p>
        </p:txBody>
      </p:sp>
      <p:sp>
        <p:nvSpPr>
          <p:cNvPr id="10" name="Flowchart: Magnetic Disk 13">
            <a:extLst>
              <a:ext uri="{FF2B5EF4-FFF2-40B4-BE49-F238E27FC236}">
                <a16:creationId xmlns:a16="http://schemas.microsoft.com/office/drawing/2014/main" id="{D90E9A65-3D41-D946-9EBE-6CDA5AA1638D}"/>
              </a:ext>
            </a:extLst>
          </p:cNvPr>
          <p:cNvSpPr/>
          <p:nvPr/>
        </p:nvSpPr>
        <p:spPr>
          <a:xfrm>
            <a:off x="3775303" y="5366655"/>
            <a:ext cx="1000124" cy="928687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Oracle</a:t>
            </a:r>
            <a:endParaRPr lang="en-US" dirty="0"/>
          </a:p>
        </p:txBody>
      </p:sp>
      <p:sp>
        <p:nvSpPr>
          <p:cNvPr id="11" name="Flowchart: Magnetic Disk 20">
            <a:extLst>
              <a:ext uri="{FF2B5EF4-FFF2-40B4-BE49-F238E27FC236}">
                <a16:creationId xmlns:a16="http://schemas.microsoft.com/office/drawing/2014/main" id="{7E393B68-66E4-4D42-A75C-DAC8E997B0A4}"/>
              </a:ext>
            </a:extLst>
          </p:cNvPr>
          <p:cNvSpPr/>
          <p:nvPr/>
        </p:nvSpPr>
        <p:spPr>
          <a:xfrm>
            <a:off x="5323114" y="5366656"/>
            <a:ext cx="1366838" cy="928687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SQL Server</a:t>
            </a:r>
            <a:endParaRPr lang="en-US" dirty="0"/>
          </a:p>
        </p:txBody>
      </p:sp>
      <p:sp>
        <p:nvSpPr>
          <p:cNvPr id="12" name="Flowchart: Magnetic Disk 21">
            <a:extLst>
              <a:ext uri="{FF2B5EF4-FFF2-40B4-BE49-F238E27FC236}">
                <a16:creationId xmlns:a16="http://schemas.microsoft.com/office/drawing/2014/main" id="{8F370BB5-8835-0B42-8476-C807C975591D}"/>
              </a:ext>
            </a:extLst>
          </p:cNvPr>
          <p:cNvSpPr/>
          <p:nvPr/>
        </p:nvSpPr>
        <p:spPr>
          <a:xfrm>
            <a:off x="7380514" y="5304743"/>
            <a:ext cx="1333500" cy="995359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ODBC Data Source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F537D2-793C-994C-988A-22FDEF747D8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961289" y="1778113"/>
            <a:ext cx="0" cy="23574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18C2C1-E3F8-1148-B97D-FEFC8E162419}"/>
              </a:ext>
            </a:extLst>
          </p:cNvPr>
          <p:cNvCxnSpPr/>
          <p:nvPr/>
        </p:nvCxnSpPr>
        <p:spPr>
          <a:xfrm>
            <a:off x="6008914" y="2852057"/>
            <a:ext cx="0" cy="2286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CF4870B-A835-A347-B960-1A1FEF023E60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4969498" y="3217579"/>
            <a:ext cx="304800" cy="1707356"/>
          </a:xfrm>
          <a:prstGeom prst="bentConnector3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339C9B0-192C-864A-ABDB-F2F1250FD8B8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16200000" flipH="1">
            <a:off x="6844732" y="3049700"/>
            <a:ext cx="304800" cy="2043113"/>
          </a:xfrm>
          <a:prstGeom prst="bentConnector3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920829-E6E2-AF46-AE47-EDAD38EAA1AF}"/>
              </a:ext>
            </a:extLst>
          </p:cNvPr>
          <p:cNvCxnSpPr/>
          <p:nvPr/>
        </p:nvCxnSpPr>
        <p:spPr>
          <a:xfrm>
            <a:off x="5980338" y="3937907"/>
            <a:ext cx="0" cy="304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B0545F-DAF2-0544-9241-784A4A027AD3}"/>
              </a:ext>
            </a:extLst>
          </p:cNvPr>
          <p:cNvCxnSpPr>
            <a:stCxn id="7" idx="2"/>
            <a:endCxn id="10" idx="1"/>
          </p:cNvCxnSpPr>
          <p:nvPr/>
        </p:nvCxnSpPr>
        <p:spPr>
          <a:xfrm>
            <a:off x="4268220" y="5061857"/>
            <a:ext cx="7145" cy="30479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A626CE-648A-D749-9082-CE5ACBA781EC}"/>
              </a:ext>
            </a:extLst>
          </p:cNvPr>
          <p:cNvCxnSpPr/>
          <p:nvPr/>
        </p:nvCxnSpPr>
        <p:spPr>
          <a:xfrm>
            <a:off x="5989864" y="5061857"/>
            <a:ext cx="0" cy="3048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A91DB6-4AAF-2D46-A264-FB151ADA38AB}"/>
              </a:ext>
            </a:extLst>
          </p:cNvPr>
          <p:cNvCxnSpPr>
            <a:endCxn id="12" idx="1"/>
          </p:cNvCxnSpPr>
          <p:nvPr/>
        </p:nvCxnSpPr>
        <p:spPr>
          <a:xfrm>
            <a:off x="8047264" y="5080907"/>
            <a:ext cx="0" cy="22383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16BF21CF-4D75-E842-BEC9-C76BB3C3B68D}"/>
              </a:ext>
            </a:extLst>
          </p:cNvPr>
          <p:cNvSpPr/>
          <p:nvPr/>
        </p:nvSpPr>
        <p:spPr>
          <a:xfrm>
            <a:off x="7273357" y="949436"/>
            <a:ext cx="3200400" cy="685800"/>
          </a:xfrm>
          <a:prstGeom prst="wedgeRoundRectCallout">
            <a:avLst>
              <a:gd name="adj1" fmla="val -58774"/>
              <a:gd name="adj2" fmla="val -2892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 A </a:t>
            </a:r>
            <a:r>
              <a:rPr lang="en-US" b="1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 program that runs stand alone in a client or server.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34530C8D-7ADA-EB45-A290-E3DCCF147983}"/>
              </a:ext>
            </a:extLst>
          </p:cNvPr>
          <p:cNvSpPr/>
          <p:nvPr/>
        </p:nvSpPr>
        <p:spPr>
          <a:xfrm>
            <a:off x="1513114" y="947057"/>
            <a:ext cx="3200400" cy="1143000"/>
          </a:xfrm>
          <a:prstGeom prst="wedgeRoundRectCallout">
            <a:avLst>
              <a:gd name="adj1" fmla="val 55212"/>
              <a:gd name="adj2" fmla="val 6828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provides </a:t>
            </a:r>
            <a:r>
              <a:rPr lang="en-US" b="1" u="sng" dirty="0">
                <a:solidFill>
                  <a:schemeClr val="tx1"/>
                </a:solidFill>
              </a:rPr>
              <a:t>classes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b="1" u="sng" dirty="0">
                <a:solidFill>
                  <a:schemeClr val="tx1"/>
                </a:solidFill>
              </a:rPr>
              <a:t>interfaces</a:t>
            </a:r>
            <a:r>
              <a:rPr lang="en-US" dirty="0">
                <a:solidFill>
                  <a:schemeClr val="tx1"/>
                </a:solidFill>
              </a:rPr>
              <a:t> to connect or communicate Java application with database.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498B807A-036E-E04B-8C1E-FBD2C58555A4}"/>
              </a:ext>
            </a:extLst>
          </p:cNvPr>
          <p:cNvSpPr/>
          <p:nvPr/>
        </p:nvSpPr>
        <p:spPr>
          <a:xfrm>
            <a:off x="7151914" y="2135300"/>
            <a:ext cx="3321843" cy="1524000"/>
          </a:xfrm>
          <a:prstGeom prst="wedgeRoundRectCallout">
            <a:avLst>
              <a:gd name="adj1" fmla="val -54082"/>
              <a:gd name="adj2" fmla="val 40570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This class manages a list of database drivers. 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It ensures that the correct driver is used to access each data source.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A178E6BC-A579-F24F-8F6E-8FCE65933DAE}"/>
              </a:ext>
            </a:extLst>
          </p:cNvPr>
          <p:cNvSpPr/>
          <p:nvPr/>
        </p:nvSpPr>
        <p:spPr>
          <a:xfrm>
            <a:off x="1670277" y="2471057"/>
            <a:ext cx="3124200" cy="914400"/>
          </a:xfrm>
          <a:prstGeom prst="wedgeRoundRectCallout">
            <a:avLst>
              <a:gd name="adj1" fmla="val 13836"/>
              <a:gd name="adj2" fmla="val 13618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This interface handles the communications with the database 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C988447-EC0C-254F-B5B3-1C524E8A465B}"/>
              </a:ext>
            </a:extLst>
          </p:cNvPr>
          <p:cNvSpPr/>
          <p:nvPr/>
        </p:nvSpPr>
        <p:spPr>
          <a:xfrm>
            <a:off x="3265714" y="5214256"/>
            <a:ext cx="5943600" cy="1143000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68B768E1-0A2D-E84B-95FA-967B3C53D9EC}"/>
              </a:ext>
            </a:extLst>
          </p:cNvPr>
          <p:cNvSpPr/>
          <p:nvPr/>
        </p:nvSpPr>
        <p:spPr>
          <a:xfrm>
            <a:off x="1410717" y="4528457"/>
            <a:ext cx="1695453" cy="1352550"/>
          </a:xfrm>
          <a:prstGeom prst="wedgeRoundRectCallout">
            <a:avLst>
              <a:gd name="adj1" fmla="val 55285"/>
              <a:gd name="adj2" fmla="val 5926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Database is a collection of organized information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23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7154</Words>
  <Application>Microsoft Office PowerPoint</Application>
  <PresentationFormat>Widescreen</PresentationFormat>
  <Paragraphs>1161</Paragraphs>
  <Slides>78</Slides>
  <Notes>0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Wingdings 3</vt:lpstr>
      <vt:lpstr>Roboto Condensed Light</vt:lpstr>
      <vt:lpstr>Arial</vt:lpstr>
      <vt:lpstr>Consolas</vt:lpstr>
      <vt:lpstr>Roboto Condensed</vt:lpstr>
      <vt:lpstr>verdana</vt:lpstr>
      <vt:lpstr>Calibri</vt:lpstr>
      <vt:lpstr>Wingdings</vt:lpstr>
      <vt:lpstr>Courier New</vt:lpstr>
      <vt:lpstr>Office Theme</vt:lpstr>
      <vt:lpstr>Unit-2  JDBC Programming</vt:lpstr>
      <vt:lpstr>Reference Books</vt:lpstr>
      <vt:lpstr>Subject Overview</vt:lpstr>
      <vt:lpstr>Introduction</vt:lpstr>
      <vt:lpstr>Introduction: JDBC</vt:lpstr>
      <vt:lpstr>Introduction: JDBC</vt:lpstr>
      <vt:lpstr>Introduction: JDBC API</vt:lpstr>
      <vt:lpstr>The JDBC Connectivity Model</vt:lpstr>
      <vt:lpstr>JDBC Architecture</vt:lpstr>
      <vt:lpstr>JDBC Driver</vt:lpstr>
      <vt:lpstr>JDBC Driver: Type 1 (JDBC-ODBC Driver)</vt:lpstr>
      <vt:lpstr>JDBC Driver: Type 1 (JDBC-ODBC Driver)</vt:lpstr>
      <vt:lpstr>JDBC Driver: Type 1 (JDBC-ODBC Driver)</vt:lpstr>
      <vt:lpstr>JDBC Driver: Type 1 (JDBC-ODBC Driver)</vt:lpstr>
      <vt:lpstr>JDBC Driver: Type 2 (Native Code Driver)</vt:lpstr>
      <vt:lpstr>JDBC Driver: Type 2 (Native Code Driver)</vt:lpstr>
      <vt:lpstr>JDBC Driver: Type 2 (Native Code Driver)</vt:lpstr>
      <vt:lpstr>JDBC Driver: Type 2 (Native Code Driver)</vt:lpstr>
      <vt:lpstr>JDBC Driver: Type 3 (Java Protocol)</vt:lpstr>
      <vt:lpstr>JDBC Driver: Type 3 (Java Protocol)</vt:lpstr>
      <vt:lpstr>JDBC Driver: Type 3 (Java Protocol)</vt:lpstr>
      <vt:lpstr>JDBC Driver: Type 3 (Java Protocol)</vt:lpstr>
      <vt:lpstr>JDBC Driver: Type 4 (Database Protocol)</vt:lpstr>
      <vt:lpstr>JDBC Driver: Type 4 (Database Protocol)</vt:lpstr>
      <vt:lpstr>JDBC Driver: Type 4 (Database Protocol)</vt:lpstr>
      <vt:lpstr>JDBC Driver: Type 4 (Database Protocol)</vt:lpstr>
      <vt:lpstr>JDBC Driver</vt:lpstr>
      <vt:lpstr>Comparison between JDBC Drivers</vt:lpstr>
      <vt:lpstr>Which Driver should be Used?</vt:lpstr>
      <vt:lpstr>JDBC with different RDBMS</vt:lpstr>
      <vt:lpstr>JDBC Components</vt:lpstr>
      <vt:lpstr>JDBC Package</vt:lpstr>
      <vt:lpstr>JDBC Process</vt:lpstr>
      <vt:lpstr>Step 1: Loading JDBC Driver</vt:lpstr>
      <vt:lpstr>Step 2: Connection to DBMS</vt:lpstr>
      <vt:lpstr>Step 3: Creating statement</vt:lpstr>
      <vt:lpstr>Step 3: Executing Statement</vt:lpstr>
      <vt:lpstr>Step 3: Executing Statement</vt:lpstr>
      <vt:lpstr>Step 3: Executing Statement</vt:lpstr>
      <vt:lpstr>Step 4:Processing data returned by the DBMS</vt:lpstr>
      <vt:lpstr>Processing data returned by the DBMS</vt:lpstr>
      <vt:lpstr>JDBC with different RDBMS</vt:lpstr>
      <vt:lpstr>JDBC Program</vt:lpstr>
      <vt:lpstr>First JDBC Program</vt:lpstr>
      <vt:lpstr>Types of Statement</vt:lpstr>
      <vt:lpstr>Prepared Statement</vt:lpstr>
      <vt:lpstr>Methods of PreparedStatement interface</vt:lpstr>
      <vt:lpstr>Prepared Statement</vt:lpstr>
      <vt:lpstr>Example of PreparedStatement that inserts the record</vt:lpstr>
      <vt:lpstr>Why to use PreparedStatement?</vt:lpstr>
      <vt:lpstr>Callable Statement</vt:lpstr>
      <vt:lpstr>Callable Statement</vt:lpstr>
      <vt:lpstr>Example CallableStatement</vt:lpstr>
      <vt:lpstr>Method: ResultSet</vt:lpstr>
      <vt:lpstr>ResultSet: Navigational methods </vt:lpstr>
      <vt:lpstr>ResultSet: Get methods </vt:lpstr>
      <vt:lpstr>ResultSet: Update methods</vt:lpstr>
      <vt:lpstr>Types of ResultSet</vt:lpstr>
      <vt:lpstr>Concurrency of ResultSet</vt:lpstr>
      <vt:lpstr>How to set Type and Concurrency ?</vt:lpstr>
      <vt:lpstr>ResultSetMetaData Interface</vt:lpstr>
      <vt:lpstr>Method: ResultSetMetaData</vt:lpstr>
      <vt:lpstr>ResultSetMetaData</vt:lpstr>
      <vt:lpstr>DatabaseMetadata</vt:lpstr>
      <vt:lpstr>Executing SQL updates</vt:lpstr>
      <vt:lpstr>Transaction Management</vt:lpstr>
      <vt:lpstr>Transaction Management</vt:lpstr>
      <vt:lpstr>Transaction Management:commit</vt:lpstr>
      <vt:lpstr>Transaction Management:rollback</vt:lpstr>
      <vt:lpstr>Batch Processing in JDBC</vt:lpstr>
      <vt:lpstr>Batch Processing in JDBC</vt:lpstr>
      <vt:lpstr>Transaction Isolation Level</vt:lpstr>
      <vt:lpstr>Transaction Isolation Level</vt:lpstr>
      <vt:lpstr>Transaction Isolation Level</vt:lpstr>
      <vt:lpstr>Phantom reads vs Non-repeatable reads</vt:lpstr>
      <vt:lpstr>Transaction Isolation Level</vt:lpstr>
      <vt:lpstr>Transaction Isolation Level:program</vt:lpstr>
      <vt:lpstr>SQL Exception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Naimish Vadodariya</cp:lastModifiedBy>
  <cp:revision>242</cp:revision>
  <dcterms:created xsi:type="dcterms:W3CDTF">2020-05-01T05:09:15Z</dcterms:created>
  <dcterms:modified xsi:type="dcterms:W3CDTF">2021-03-17T07:13:46Z</dcterms:modified>
</cp:coreProperties>
</file>